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wmf" ContentType="image/x-wmf"/>
  <Default Extension="xls" ContentType="application/vnd.ms-exce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sldIdLst>
    <p:sldId id="267" r:id="rId2"/>
    <p:sldId id="303" r:id="rId3"/>
    <p:sldId id="304" r:id="rId4"/>
    <p:sldId id="297" r:id="rId5"/>
    <p:sldId id="283" r:id="rId6"/>
    <p:sldId id="284" r:id="rId7"/>
    <p:sldId id="287" r:id="rId8"/>
    <p:sldId id="310" r:id="rId9"/>
    <p:sldId id="300" r:id="rId10"/>
    <p:sldId id="289" r:id="rId11"/>
    <p:sldId id="286" r:id="rId12"/>
    <p:sldId id="257" r:id="rId13"/>
    <p:sldId id="258" r:id="rId14"/>
    <p:sldId id="259" r:id="rId15"/>
    <p:sldId id="260" r:id="rId16"/>
    <p:sldId id="306" r:id="rId17"/>
    <p:sldId id="265" r:id="rId18"/>
    <p:sldId id="275" r:id="rId19"/>
    <p:sldId id="307" r:id="rId20"/>
    <p:sldId id="269" r:id="rId21"/>
    <p:sldId id="308" r:id="rId22"/>
    <p:sldId id="30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0" d="100"/>
          <a:sy n="90" d="100"/>
        </p:scale>
        <p:origin x="370" y="72"/>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B81B9A5A-E3A8-4655-B8CE-485497889F6B}" type="slidenum">
              <a:rPr lang="en-US" altLang="en-US" smtClean="0"/>
              <a:pPr/>
              <a:t>‹#›</a:t>
            </a:fld>
            <a:endParaRPr lang="en-US" altLang="en-US"/>
          </a:p>
        </p:txBody>
      </p:sp>
    </p:spTree>
    <p:extLst>
      <p:ext uri="{BB962C8B-B14F-4D97-AF65-F5344CB8AC3E}">
        <p14:creationId xmlns:p14="http://schemas.microsoft.com/office/powerpoint/2010/main" val="1452502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E9DCD7E-78EB-4B9D-AC7D-D619D081665E}" type="slidenum">
              <a:rPr lang="en-US" altLang="en-US" smtClean="0"/>
              <a:pPr/>
              <a:t>‹#›</a:t>
            </a:fld>
            <a:endParaRPr lang="en-US" altLang="en-US"/>
          </a:p>
        </p:txBody>
      </p:sp>
    </p:spTree>
    <p:extLst>
      <p:ext uri="{BB962C8B-B14F-4D97-AF65-F5344CB8AC3E}">
        <p14:creationId xmlns:p14="http://schemas.microsoft.com/office/powerpoint/2010/main" val="2437764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5FFDA860-BAFA-4376-B5C8-C2C14E0F892A}" type="slidenum">
              <a:rPr lang="en-US" altLang="en-US" smtClean="0"/>
              <a:pPr/>
              <a:t>‹#›</a:t>
            </a:fld>
            <a:endParaRPr lang="en-US" altLang="en-US"/>
          </a:p>
        </p:txBody>
      </p:sp>
    </p:spTree>
    <p:extLst>
      <p:ext uri="{BB962C8B-B14F-4D97-AF65-F5344CB8AC3E}">
        <p14:creationId xmlns:p14="http://schemas.microsoft.com/office/powerpoint/2010/main" val="11140056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667A8-5DA0-897E-CDC9-19A0166A3A49}"/>
              </a:ext>
            </a:extLst>
          </p:cNvPr>
          <p:cNvSpPr>
            <a:spLocks noGrp="1"/>
          </p:cNvSpPr>
          <p:nvPr>
            <p:ph type="title"/>
          </p:nvPr>
        </p:nvSpPr>
        <p:spPr>
          <a:xfrm>
            <a:off x="609600" y="274638"/>
            <a:ext cx="10972800" cy="639762"/>
          </a:xfrm>
        </p:spPr>
        <p:txBody>
          <a:bodyPr/>
          <a:lstStyle/>
          <a:p>
            <a:r>
              <a:rPr lang="en-US"/>
              <a:t>Click to edit Master title style</a:t>
            </a:r>
          </a:p>
        </p:txBody>
      </p:sp>
      <p:sp>
        <p:nvSpPr>
          <p:cNvPr id="3" name="Text Placeholder 2">
            <a:extLst>
              <a:ext uri="{FF2B5EF4-FFF2-40B4-BE49-F238E27FC236}">
                <a16:creationId xmlns:a16="http://schemas.microsoft.com/office/drawing/2014/main" id="{01D4E0D4-421F-8AC0-A793-3A38D1DC0A0E}"/>
              </a:ext>
            </a:extLst>
          </p:cNvPr>
          <p:cNvSpPr>
            <a:spLocks noGrp="1"/>
          </p:cNvSpPr>
          <p:nvPr>
            <p:ph type="body" sz="half" idx="1"/>
          </p:nvPr>
        </p:nvSpPr>
        <p:spPr>
          <a:xfrm>
            <a:off x="609600" y="1295401"/>
            <a:ext cx="5384800" cy="4830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11D746-7A49-22C3-10A3-7F64FBF4F01D}"/>
              </a:ext>
            </a:extLst>
          </p:cNvPr>
          <p:cNvSpPr>
            <a:spLocks noGrp="1"/>
          </p:cNvSpPr>
          <p:nvPr>
            <p:ph sz="half" idx="2"/>
          </p:nvPr>
        </p:nvSpPr>
        <p:spPr>
          <a:xfrm>
            <a:off x="6197600" y="1295401"/>
            <a:ext cx="5384800" cy="4830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FDCF16-7702-1D80-698F-27860A75A3FD}"/>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4712287-6704-932B-9FAA-DD046078AC09}"/>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ADA9AED2-F1BE-66E0-0852-F104BB47E1AA}"/>
              </a:ext>
            </a:extLst>
          </p:cNvPr>
          <p:cNvSpPr>
            <a:spLocks noGrp="1"/>
          </p:cNvSpPr>
          <p:nvPr>
            <p:ph type="sldNum" sz="quarter" idx="12"/>
          </p:nvPr>
        </p:nvSpPr>
        <p:spPr>
          <a:xfrm>
            <a:off x="8737600" y="6245225"/>
            <a:ext cx="2844800" cy="476250"/>
          </a:xfrm>
        </p:spPr>
        <p:txBody>
          <a:bodyPr/>
          <a:lstStyle>
            <a:lvl1pPr>
              <a:defRPr/>
            </a:lvl1pPr>
          </a:lstStyle>
          <a:p>
            <a:fld id="{5EF5C2AA-29BF-44D0-8546-5FA2CA3D32C9}" type="slidenum">
              <a:rPr lang="en-US" altLang="en-US"/>
              <a:pPr/>
              <a:t>‹#›</a:t>
            </a:fld>
            <a:endParaRPr lang="en-US" altLang="en-US"/>
          </a:p>
        </p:txBody>
      </p:sp>
    </p:spTree>
    <p:extLst>
      <p:ext uri="{BB962C8B-B14F-4D97-AF65-F5344CB8AC3E}">
        <p14:creationId xmlns:p14="http://schemas.microsoft.com/office/powerpoint/2010/main" val="5629878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F0ED7-04AF-7D7C-C15F-451715A6A36E}"/>
              </a:ext>
            </a:extLst>
          </p:cNvPr>
          <p:cNvSpPr>
            <a:spLocks noGrp="1"/>
          </p:cNvSpPr>
          <p:nvPr>
            <p:ph type="title"/>
          </p:nvPr>
        </p:nvSpPr>
        <p:spPr>
          <a:xfrm>
            <a:off x="609600" y="274638"/>
            <a:ext cx="10972800" cy="639762"/>
          </a:xfrm>
        </p:spPr>
        <p:txBody>
          <a:bodyPr/>
          <a:lstStyle/>
          <a:p>
            <a:r>
              <a:rPr lang="en-US"/>
              <a:t>Click to edit Master title style</a:t>
            </a:r>
          </a:p>
        </p:txBody>
      </p:sp>
      <p:sp>
        <p:nvSpPr>
          <p:cNvPr id="3" name="Text Placeholder 2">
            <a:extLst>
              <a:ext uri="{FF2B5EF4-FFF2-40B4-BE49-F238E27FC236}">
                <a16:creationId xmlns:a16="http://schemas.microsoft.com/office/drawing/2014/main" id="{E2062ED2-0816-EA71-DDCA-7F7C8E08B8F9}"/>
              </a:ext>
            </a:extLst>
          </p:cNvPr>
          <p:cNvSpPr>
            <a:spLocks noGrp="1"/>
          </p:cNvSpPr>
          <p:nvPr>
            <p:ph type="body" sz="half" idx="1"/>
          </p:nvPr>
        </p:nvSpPr>
        <p:spPr>
          <a:xfrm>
            <a:off x="609600" y="1295401"/>
            <a:ext cx="5384800" cy="48307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FE11920-5A46-45A4-AC07-0AC1BE7E0C2B}"/>
              </a:ext>
            </a:extLst>
          </p:cNvPr>
          <p:cNvSpPr>
            <a:spLocks noGrp="1"/>
          </p:cNvSpPr>
          <p:nvPr>
            <p:ph sz="quarter" idx="2"/>
          </p:nvPr>
        </p:nvSpPr>
        <p:spPr>
          <a:xfrm>
            <a:off x="6197600" y="1295400"/>
            <a:ext cx="5384800" cy="23383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a:extLst>
              <a:ext uri="{FF2B5EF4-FFF2-40B4-BE49-F238E27FC236}">
                <a16:creationId xmlns:a16="http://schemas.microsoft.com/office/drawing/2014/main" id="{55384EFD-2C8A-BF70-E03C-967E9C625AE6}"/>
              </a:ext>
            </a:extLst>
          </p:cNvPr>
          <p:cNvSpPr>
            <a:spLocks noGrp="1"/>
          </p:cNvSpPr>
          <p:nvPr>
            <p:ph sz="quarter" idx="3"/>
          </p:nvPr>
        </p:nvSpPr>
        <p:spPr>
          <a:xfrm>
            <a:off x="6197600" y="3786189"/>
            <a:ext cx="5384800" cy="23399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5">
            <a:extLst>
              <a:ext uri="{FF2B5EF4-FFF2-40B4-BE49-F238E27FC236}">
                <a16:creationId xmlns:a16="http://schemas.microsoft.com/office/drawing/2014/main" id="{55197373-89A8-3FC5-CEC8-6DF89C16373F}"/>
              </a:ext>
            </a:extLst>
          </p:cNvPr>
          <p:cNvSpPr>
            <a:spLocks noGrp="1"/>
          </p:cNvSpPr>
          <p:nvPr>
            <p:ph type="dt" sz="half" idx="10"/>
          </p:nvPr>
        </p:nvSpPr>
        <p:spPr>
          <a:xfrm>
            <a:off x="609600" y="6245225"/>
            <a:ext cx="2844800" cy="476250"/>
          </a:xfrm>
        </p:spPr>
        <p:txBody>
          <a:bodyPr/>
          <a:lstStyle>
            <a:lvl1pPr>
              <a:defRPr/>
            </a:lvl1pPr>
          </a:lstStyle>
          <a:p>
            <a:endParaRPr lang="en-US" altLang="en-US"/>
          </a:p>
        </p:txBody>
      </p:sp>
      <p:sp>
        <p:nvSpPr>
          <p:cNvPr id="7" name="Footer Placeholder 6">
            <a:extLst>
              <a:ext uri="{FF2B5EF4-FFF2-40B4-BE49-F238E27FC236}">
                <a16:creationId xmlns:a16="http://schemas.microsoft.com/office/drawing/2014/main" id="{00DE818F-8C9A-297B-FF63-7444F47CDC3A}"/>
              </a:ext>
            </a:extLst>
          </p:cNvPr>
          <p:cNvSpPr>
            <a:spLocks noGrp="1"/>
          </p:cNvSpPr>
          <p:nvPr>
            <p:ph type="ftr" sz="quarter" idx="11"/>
          </p:nvPr>
        </p:nvSpPr>
        <p:spPr>
          <a:xfrm>
            <a:off x="4165600" y="6245225"/>
            <a:ext cx="3860800" cy="476250"/>
          </a:xfrm>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83F6443F-78BD-28B3-17E7-376191AABD7C}"/>
              </a:ext>
            </a:extLst>
          </p:cNvPr>
          <p:cNvSpPr>
            <a:spLocks noGrp="1"/>
          </p:cNvSpPr>
          <p:nvPr>
            <p:ph type="sldNum" sz="quarter" idx="12"/>
          </p:nvPr>
        </p:nvSpPr>
        <p:spPr>
          <a:xfrm>
            <a:off x="8737600" y="6245225"/>
            <a:ext cx="2844800" cy="476250"/>
          </a:xfrm>
        </p:spPr>
        <p:txBody>
          <a:bodyPr/>
          <a:lstStyle>
            <a:lvl1pPr>
              <a:defRPr/>
            </a:lvl1pPr>
          </a:lstStyle>
          <a:p>
            <a:fld id="{7C0DEBF4-E6D4-4ED2-B65F-F7188494F88E}" type="slidenum">
              <a:rPr lang="en-US" altLang="en-US"/>
              <a:pPr/>
              <a:t>‹#›</a:t>
            </a:fld>
            <a:endParaRPr lang="en-US" altLang="en-US"/>
          </a:p>
        </p:txBody>
      </p:sp>
    </p:spTree>
    <p:extLst>
      <p:ext uri="{BB962C8B-B14F-4D97-AF65-F5344CB8AC3E}">
        <p14:creationId xmlns:p14="http://schemas.microsoft.com/office/powerpoint/2010/main" val="26624025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639762"/>
          </a:xfrm>
        </p:spPr>
        <p:txBody>
          <a:bodyPr/>
          <a:lstStyle/>
          <a:p>
            <a:r>
              <a:rPr lang="en-US"/>
              <a:t>Click to edit Master title style</a:t>
            </a:r>
          </a:p>
        </p:txBody>
      </p:sp>
      <p:sp>
        <p:nvSpPr>
          <p:cNvPr id="3" name="Content Placeholder 2"/>
          <p:cNvSpPr>
            <a:spLocks noGrp="1"/>
          </p:cNvSpPr>
          <p:nvPr>
            <p:ph sz="half" idx="1"/>
          </p:nvPr>
        </p:nvSpPr>
        <p:spPr>
          <a:xfrm>
            <a:off x="609600" y="1219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219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557589"/>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F0E727CC-D69C-1E5D-8243-8CB3C0BD50D3}"/>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02A29FCA-B069-AFE5-3EB5-E2A6E76DC2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96178665-0467-02B4-E321-CFA19EECA3A2}"/>
              </a:ext>
            </a:extLst>
          </p:cNvPr>
          <p:cNvSpPr>
            <a:spLocks noGrp="1" noChangeArrowheads="1"/>
          </p:cNvSpPr>
          <p:nvPr>
            <p:ph type="sldNum" sz="quarter" idx="12"/>
          </p:nvPr>
        </p:nvSpPr>
        <p:spPr>
          <a:ln/>
        </p:spPr>
        <p:txBody>
          <a:bodyPr/>
          <a:lstStyle>
            <a:lvl1pPr>
              <a:defRPr/>
            </a:lvl1pPr>
          </a:lstStyle>
          <a:p>
            <a:fld id="{27AA7975-33D0-4DBC-A97B-C4FD944B172D}" type="slidenum">
              <a:rPr lang="en-US" altLang="en-US"/>
              <a:pPr/>
              <a:t>‹#›</a:t>
            </a:fld>
            <a:endParaRPr lang="en-US" altLang="en-US"/>
          </a:p>
        </p:txBody>
      </p:sp>
    </p:spTree>
    <p:extLst>
      <p:ext uri="{BB962C8B-B14F-4D97-AF65-F5344CB8AC3E}">
        <p14:creationId xmlns:p14="http://schemas.microsoft.com/office/powerpoint/2010/main" val="1639263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81E6D044-1B0E-4E06-A14B-6ED484923408}" type="slidenum">
              <a:rPr lang="en-US" altLang="en-US" smtClean="0"/>
              <a:pPr/>
              <a:t>‹#›</a:t>
            </a:fld>
            <a:endParaRPr lang="en-US" altLang="en-US"/>
          </a:p>
        </p:txBody>
      </p:sp>
    </p:spTree>
    <p:extLst>
      <p:ext uri="{BB962C8B-B14F-4D97-AF65-F5344CB8AC3E}">
        <p14:creationId xmlns:p14="http://schemas.microsoft.com/office/powerpoint/2010/main" val="3675841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32DAACEF-0D5C-4AB1-A290-58D452498CBD}" type="slidenum">
              <a:rPr lang="en-US" altLang="en-US" smtClean="0"/>
              <a:pPr/>
              <a:t>‹#›</a:t>
            </a:fld>
            <a:endParaRPr lang="en-US" altLang="en-US"/>
          </a:p>
        </p:txBody>
      </p:sp>
    </p:spTree>
    <p:extLst>
      <p:ext uri="{BB962C8B-B14F-4D97-AF65-F5344CB8AC3E}">
        <p14:creationId xmlns:p14="http://schemas.microsoft.com/office/powerpoint/2010/main" val="2386735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FC02F217-0554-4515-A70E-901C0E2CC620}" type="slidenum">
              <a:rPr lang="en-US" altLang="en-US" smtClean="0"/>
              <a:pPr/>
              <a:t>‹#›</a:t>
            </a:fld>
            <a:endParaRPr lang="en-US" altLang="en-US"/>
          </a:p>
        </p:txBody>
      </p:sp>
    </p:spTree>
    <p:extLst>
      <p:ext uri="{BB962C8B-B14F-4D97-AF65-F5344CB8AC3E}">
        <p14:creationId xmlns:p14="http://schemas.microsoft.com/office/powerpoint/2010/main" val="1604959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6BA67BDB-E61F-4760-80D6-57DECB52A2C1}" type="slidenum">
              <a:rPr lang="en-US" altLang="en-US" smtClean="0"/>
              <a:pPr/>
              <a:t>‹#›</a:t>
            </a:fld>
            <a:endParaRPr lang="en-US" altLang="en-US"/>
          </a:p>
        </p:txBody>
      </p:sp>
    </p:spTree>
    <p:extLst>
      <p:ext uri="{BB962C8B-B14F-4D97-AF65-F5344CB8AC3E}">
        <p14:creationId xmlns:p14="http://schemas.microsoft.com/office/powerpoint/2010/main" val="3386573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43FA9209-0D98-4822-BA20-692470194077}" type="slidenum">
              <a:rPr lang="en-US" altLang="en-US" smtClean="0"/>
              <a:pPr/>
              <a:t>‹#›</a:t>
            </a:fld>
            <a:endParaRPr lang="en-US" altLang="en-US"/>
          </a:p>
        </p:txBody>
      </p:sp>
    </p:spTree>
    <p:extLst>
      <p:ext uri="{BB962C8B-B14F-4D97-AF65-F5344CB8AC3E}">
        <p14:creationId xmlns:p14="http://schemas.microsoft.com/office/powerpoint/2010/main" val="774999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F51A89E1-DC21-4D9B-9CA5-BB9FAE03B42A}" type="slidenum">
              <a:rPr lang="en-US" altLang="en-US" smtClean="0"/>
              <a:pPr/>
              <a:t>‹#›</a:t>
            </a:fld>
            <a:endParaRPr lang="en-US" altLang="en-US"/>
          </a:p>
        </p:txBody>
      </p:sp>
    </p:spTree>
    <p:extLst>
      <p:ext uri="{BB962C8B-B14F-4D97-AF65-F5344CB8AC3E}">
        <p14:creationId xmlns:p14="http://schemas.microsoft.com/office/powerpoint/2010/main" val="291985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F22BAD5-5F81-4B14-A864-4DE93D25B9ED}" type="slidenum">
              <a:rPr lang="en-US" altLang="en-US" smtClean="0"/>
              <a:pPr/>
              <a:t>‹#›</a:t>
            </a:fld>
            <a:endParaRPr lang="en-US" altLang="en-US"/>
          </a:p>
        </p:txBody>
      </p:sp>
    </p:spTree>
    <p:extLst>
      <p:ext uri="{BB962C8B-B14F-4D97-AF65-F5344CB8AC3E}">
        <p14:creationId xmlns:p14="http://schemas.microsoft.com/office/powerpoint/2010/main" val="2197745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C5EB6D65-3F04-4B0C-8B77-89247FB0ABBC}" type="slidenum">
              <a:rPr lang="en-US" altLang="en-US" smtClean="0"/>
              <a:pPr/>
              <a:t>‹#›</a:t>
            </a:fld>
            <a:endParaRPr lang="en-US" altLang="en-US"/>
          </a:p>
        </p:txBody>
      </p:sp>
    </p:spTree>
    <p:extLst>
      <p:ext uri="{BB962C8B-B14F-4D97-AF65-F5344CB8AC3E}">
        <p14:creationId xmlns:p14="http://schemas.microsoft.com/office/powerpoint/2010/main" val="2219599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3BBAB12-E89B-477B-A535-61DF6658DED1}" type="slidenum">
              <a:rPr lang="en-US" altLang="en-US" smtClean="0"/>
              <a:pPr/>
              <a:t>‹#›</a:t>
            </a:fld>
            <a:endParaRPr lang="en-US" altLang="en-US"/>
          </a:p>
        </p:txBody>
      </p:sp>
    </p:spTree>
    <p:extLst>
      <p:ext uri="{BB962C8B-B14F-4D97-AF65-F5344CB8AC3E}">
        <p14:creationId xmlns:p14="http://schemas.microsoft.com/office/powerpoint/2010/main" val="1475775924"/>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oleObject" Target="../embeddings/oleObject4.bin"/><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oleObject" Target="../embeddings/oleObject5.bin"/><Relationship Id="rId1" Type="http://schemas.openxmlformats.org/officeDocument/2006/relationships/slideLayout" Target="../slideLayouts/slideLayout13.xml"/><Relationship Id="rId5" Type="http://schemas.openxmlformats.org/officeDocument/2006/relationships/image" Target="../media/image17.wmf"/><Relationship Id="rId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7.bin"/><Relationship Id="rId1" Type="http://schemas.openxmlformats.org/officeDocument/2006/relationships/slideLayout" Target="../slideLayouts/slideLayout13.xml"/><Relationship Id="rId5" Type="http://schemas.openxmlformats.org/officeDocument/2006/relationships/image" Target="../media/image19.wmf"/><Relationship Id="rId4" Type="http://schemas.openxmlformats.org/officeDocument/2006/relationships/oleObject" Target="../embeddings/oleObject8.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image" Target="../media/image20.wmf"/><Relationship Id="rId7" Type="http://schemas.openxmlformats.org/officeDocument/2006/relationships/image" Target="../media/image22.wmf"/><Relationship Id="rId2" Type="http://schemas.openxmlformats.org/officeDocument/2006/relationships/oleObject" Target="../embeddings/oleObject9.bin"/><Relationship Id="rId1" Type="http://schemas.openxmlformats.org/officeDocument/2006/relationships/slideLayout" Target="../slideLayouts/slideLayout13.xml"/><Relationship Id="rId6" Type="http://schemas.openxmlformats.org/officeDocument/2006/relationships/oleObject" Target="../embeddings/oleObject11.bin"/><Relationship Id="rId5" Type="http://schemas.openxmlformats.org/officeDocument/2006/relationships/image" Target="../media/image21.wmf"/><Relationship Id="rId4" Type="http://schemas.openxmlformats.org/officeDocument/2006/relationships/oleObject" Target="../embeddings/oleObject10.bin"/><Relationship Id="rId9" Type="http://schemas.openxmlformats.org/officeDocument/2006/relationships/image" Target="../media/image18.wmf"/></Relationships>
</file>

<file path=ppt/slides/_rels/slide17.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image" Target="../media/image23.png"/><Relationship Id="rId1" Type="http://schemas.openxmlformats.org/officeDocument/2006/relationships/slideLayout" Target="../slideLayouts/slideLayout2.xml"/><Relationship Id="rId6" Type="http://schemas.openxmlformats.org/officeDocument/2006/relationships/image" Target="../media/image25.wmf"/><Relationship Id="rId5" Type="http://schemas.openxmlformats.org/officeDocument/2006/relationships/oleObject" Target="../embeddings/oleObject13.bin"/><Relationship Id="rId4" Type="http://schemas.openxmlformats.org/officeDocument/2006/relationships/image" Target="../media/image24.wmf"/></Relationships>
</file>

<file path=ppt/slides/_rels/slide18.x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oleObject" Target="../embeddings/oleObject13.bin"/><Relationship Id="rId1" Type="http://schemas.openxmlformats.org/officeDocument/2006/relationships/slideLayout" Target="../slideLayouts/slideLayout14.xml"/><Relationship Id="rId5" Type="http://schemas.openxmlformats.org/officeDocument/2006/relationships/image" Target="../media/image26.wmf"/><Relationship Id="rId4" Type="http://schemas.openxmlformats.org/officeDocument/2006/relationships/oleObject" Target="../embeddings/oleObject14.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oleObject" Target="../embeddings/oleObject15.bin"/><Relationship Id="rId1" Type="http://schemas.openxmlformats.org/officeDocument/2006/relationships/slideLayout" Target="../slideLayouts/slideLayout13.xml"/><Relationship Id="rId5" Type="http://schemas.openxmlformats.org/officeDocument/2006/relationships/image" Target="../media/image28.wmf"/><Relationship Id="rId4" Type="http://schemas.openxmlformats.org/officeDocument/2006/relationships/oleObject" Target="../embeddings/oleObject16.bin"/></Relationships>
</file>

<file path=ppt/slides/_rels/slide22.xml.rels><?xml version="1.0" encoding="UTF-8" standalone="yes"?>
<Relationships xmlns="http://schemas.openxmlformats.org/package/2006/relationships"><Relationship Id="rId3" Type="http://schemas.openxmlformats.org/officeDocument/2006/relationships/image" Target="../media/image29.emf"/><Relationship Id="rId7" Type="http://schemas.openxmlformats.org/officeDocument/2006/relationships/image" Target="../media/image28.wmf"/><Relationship Id="rId2" Type="http://schemas.openxmlformats.org/officeDocument/2006/relationships/oleObject" Target="../embeddings/Microsoft_Excel_97-2003_Worksheet.xls"/><Relationship Id="rId1" Type="http://schemas.openxmlformats.org/officeDocument/2006/relationships/slideLayout" Target="../slideLayouts/slideLayout13.xml"/><Relationship Id="rId6" Type="http://schemas.openxmlformats.org/officeDocument/2006/relationships/oleObject" Target="../embeddings/oleObject16.bin"/><Relationship Id="rId5" Type="http://schemas.openxmlformats.org/officeDocument/2006/relationships/image" Target="../media/image18.wmf"/><Relationship Id="rId4" Type="http://schemas.openxmlformats.org/officeDocument/2006/relationships/oleObject" Target="../embeddings/oleObject15.bin"/></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1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wmf"/><Relationship Id="rId7" Type="http://schemas.openxmlformats.org/officeDocument/2006/relationships/image" Target="../media/image8.svg"/><Relationship Id="rId2" Type="http://schemas.openxmlformats.org/officeDocument/2006/relationships/oleObject" Target="../embeddings/oleObject2.bin"/><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wmf"/><Relationship Id="rId10" Type="http://schemas.openxmlformats.org/officeDocument/2006/relationships/image" Target="../media/image11.png"/><Relationship Id="rId4" Type="http://schemas.openxmlformats.org/officeDocument/2006/relationships/oleObject" Target="../embeddings/oleObject3.bin"/><Relationship Id="rId9" Type="http://schemas.openxmlformats.org/officeDocument/2006/relationships/image" Target="../media/image10.svg"/></Relationships>
</file>

<file path=ppt/slides/_rels/slide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5.wmf"/><Relationship Id="rId7" Type="http://schemas.openxmlformats.org/officeDocument/2006/relationships/image" Target="../media/image8.svg"/><Relationship Id="rId12" Type="http://schemas.openxmlformats.org/officeDocument/2006/relationships/image" Target="../media/image13.svg"/><Relationship Id="rId2" Type="http://schemas.openxmlformats.org/officeDocument/2006/relationships/oleObject" Target="../embeddings/oleObject2.bin"/><Relationship Id="rId1" Type="http://schemas.openxmlformats.org/officeDocument/2006/relationships/slideLayout" Target="../slideLayouts/slideLayout13.xml"/><Relationship Id="rId6" Type="http://schemas.openxmlformats.org/officeDocument/2006/relationships/image" Target="../media/image7.png"/><Relationship Id="rId11" Type="http://schemas.openxmlformats.org/officeDocument/2006/relationships/image" Target="../media/image12.png"/><Relationship Id="rId5" Type="http://schemas.openxmlformats.org/officeDocument/2006/relationships/image" Target="../media/image6.wmf"/><Relationship Id="rId10" Type="http://schemas.openxmlformats.org/officeDocument/2006/relationships/image" Target="../media/image11.png"/><Relationship Id="rId4" Type="http://schemas.openxmlformats.org/officeDocument/2006/relationships/oleObject" Target="../embeddings/oleObject3.bin"/><Relationship Id="rId9" Type="http://schemas.openxmlformats.org/officeDocument/2006/relationships/image" Target="../media/image10.sv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a:extLst>
              <a:ext uri="{FF2B5EF4-FFF2-40B4-BE49-F238E27FC236}">
                <a16:creationId xmlns:a16="http://schemas.microsoft.com/office/drawing/2014/main" id="{78FEDDBD-82B1-0BC2-7D14-D3A7BFCA5254}"/>
              </a:ext>
            </a:extLst>
          </p:cNvPr>
          <p:cNvSpPr>
            <a:spLocks noChangeArrowheads="1"/>
          </p:cNvSpPr>
          <p:nvPr/>
        </p:nvSpPr>
        <p:spPr bwMode="auto">
          <a:xfrm>
            <a:off x="1524000" y="0"/>
            <a:ext cx="457200" cy="6858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3317" name="Text Box 5">
            <a:extLst>
              <a:ext uri="{FF2B5EF4-FFF2-40B4-BE49-F238E27FC236}">
                <a16:creationId xmlns:a16="http://schemas.microsoft.com/office/drawing/2014/main" id="{F34E9A07-97E6-BD8A-DC49-C03D68A65579}"/>
              </a:ext>
            </a:extLst>
          </p:cNvPr>
          <p:cNvSpPr txBox="1">
            <a:spLocks noChangeArrowheads="1"/>
          </p:cNvSpPr>
          <p:nvPr/>
        </p:nvSpPr>
        <p:spPr bwMode="auto">
          <a:xfrm>
            <a:off x="1600200" y="4343400"/>
            <a:ext cx="3810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latin typeface="Courier" pitchFamily="49" charset="0"/>
              </a:rPr>
              <a:t>REVIEW</a:t>
            </a:r>
          </a:p>
        </p:txBody>
      </p:sp>
      <p:sp>
        <p:nvSpPr>
          <p:cNvPr id="13319" name="Rectangle 7">
            <a:extLst>
              <a:ext uri="{FF2B5EF4-FFF2-40B4-BE49-F238E27FC236}">
                <a16:creationId xmlns:a16="http://schemas.microsoft.com/office/drawing/2014/main" id="{4F1B47E6-5CA8-35CA-FD55-004754F07336}"/>
              </a:ext>
            </a:extLst>
          </p:cNvPr>
          <p:cNvSpPr>
            <a:spLocks noChangeArrowheads="1"/>
          </p:cNvSpPr>
          <p:nvPr/>
        </p:nvSpPr>
        <p:spPr bwMode="auto">
          <a:xfrm>
            <a:off x="2362200" y="2438401"/>
            <a:ext cx="7086600" cy="344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latin typeface="Courier" pitchFamily="49" charset="0"/>
              </a:rPr>
              <a:t>&gt; set.seed(100)</a:t>
            </a:r>
          </a:p>
          <a:p>
            <a:r>
              <a:rPr lang="en-US" altLang="en-US" sz="2000">
                <a:latin typeface="Courier" pitchFamily="49" charset="0"/>
              </a:rPr>
              <a:t>&gt; cards1&lt;-c()</a:t>
            </a:r>
          </a:p>
          <a:p>
            <a:r>
              <a:rPr lang="en-US" altLang="en-US" sz="2000">
                <a:latin typeface="Courier" pitchFamily="49" charset="0"/>
              </a:rPr>
              <a:t>&gt; for (i in 1:1000){cards1&lt;-c(cards1,sample(2:10,1))}</a:t>
            </a:r>
          </a:p>
          <a:p>
            <a:r>
              <a:rPr lang="en-US" altLang="en-US" sz="2000">
                <a:latin typeface="Courier" pitchFamily="49" charset="0"/>
              </a:rPr>
              <a:t>&gt; par(mfrow = c(2,2))</a:t>
            </a:r>
          </a:p>
          <a:p>
            <a:r>
              <a:rPr lang="en-US" altLang="en-US" sz="2000">
                <a:latin typeface="Courier" pitchFamily="49" charset="0"/>
              </a:rPr>
              <a:t>&gt; hist(cards1)</a:t>
            </a:r>
          </a:p>
          <a:p>
            <a:r>
              <a:rPr lang="en-US" altLang="en-US" sz="2000">
                <a:latin typeface="Courier" pitchFamily="49" charset="0"/>
              </a:rPr>
              <a:t>&gt; cards3&lt;-c()</a:t>
            </a:r>
          </a:p>
          <a:p>
            <a:r>
              <a:rPr lang="en-US" altLang="en-US" sz="2000">
                <a:latin typeface="Courier" pitchFamily="49" charset="0"/>
              </a:rPr>
              <a:t>&gt; for (i in 1:1000){cards3&lt;-c(cards3,mean(sample(2:10,3,replace = TRUE)))}</a:t>
            </a:r>
          </a:p>
          <a:p>
            <a:r>
              <a:rPr lang="en-US" altLang="en-US" sz="2000">
                <a:latin typeface="Courier" pitchFamily="49" charset="0"/>
              </a:rPr>
              <a:t>&gt; hist(cards3)</a:t>
            </a:r>
          </a:p>
        </p:txBody>
      </p:sp>
      <p:sp>
        <p:nvSpPr>
          <p:cNvPr id="13321" name="Text Box 9">
            <a:extLst>
              <a:ext uri="{FF2B5EF4-FFF2-40B4-BE49-F238E27FC236}">
                <a16:creationId xmlns:a16="http://schemas.microsoft.com/office/drawing/2014/main" id="{5C0C4B07-FD6E-10F6-3397-28930CAF4756}"/>
              </a:ext>
            </a:extLst>
          </p:cNvPr>
          <p:cNvSpPr txBox="1">
            <a:spLocks noChangeArrowheads="1"/>
          </p:cNvSpPr>
          <p:nvPr/>
        </p:nvSpPr>
        <p:spPr bwMode="auto">
          <a:xfrm>
            <a:off x="2362200" y="609601"/>
            <a:ext cx="7391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2400"/>
              <a:t>In this lecture we’ll be looking at the difference between a sample distribution and a sampling distribution of a statistic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04143CBE-F678-58A0-BDBE-FCC5FF7105CE}"/>
              </a:ext>
            </a:extLst>
          </p:cNvPr>
          <p:cNvSpPr>
            <a:spLocks noGrp="1" noChangeArrowheads="1"/>
          </p:cNvSpPr>
          <p:nvPr>
            <p:ph type="title"/>
          </p:nvPr>
        </p:nvSpPr>
        <p:spPr/>
        <p:txBody>
          <a:bodyPr>
            <a:normAutofit fontScale="90000"/>
          </a:bodyPr>
          <a:lstStyle/>
          <a:p>
            <a:r>
              <a:rPr lang="en-US" altLang="en-US"/>
              <a:t>Errors, Types 1 and 2</a:t>
            </a:r>
          </a:p>
        </p:txBody>
      </p:sp>
      <p:sp>
        <p:nvSpPr>
          <p:cNvPr id="83971" name="Rectangle 3">
            <a:extLst>
              <a:ext uri="{FF2B5EF4-FFF2-40B4-BE49-F238E27FC236}">
                <a16:creationId xmlns:a16="http://schemas.microsoft.com/office/drawing/2014/main" id="{8665A4BF-0144-5F9B-B72B-CB153CDBEE8E}"/>
              </a:ext>
            </a:extLst>
          </p:cNvPr>
          <p:cNvSpPr>
            <a:spLocks noGrp="1" noChangeArrowheads="1"/>
          </p:cNvSpPr>
          <p:nvPr>
            <p:ph type="body" sz="half" idx="1"/>
          </p:nvPr>
        </p:nvSpPr>
        <p:spPr/>
        <p:txBody>
          <a:bodyPr/>
          <a:lstStyle/>
          <a:p>
            <a:pPr marL="0" indent="0"/>
            <a:r>
              <a:rPr lang="en-US" altLang="en-US" sz="2000" dirty="0"/>
              <a:t>The two kinds of mistakes we can make have many real world instantiations</a:t>
            </a:r>
          </a:p>
          <a:p>
            <a:pPr marL="0" indent="0"/>
            <a:r>
              <a:rPr lang="en-US" altLang="en-US" sz="2000" dirty="0"/>
              <a:t>Type 1 error – alpha, </a:t>
            </a:r>
            <a:r>
              <a:rPr lang="el-GR" altLang="en-US" sz="2000" i="1" dirty="0">
                <a:cs typeface="Arial" panose="020B0604020202020204" pitchFamily="34" charset="0"/>
              </a:rPr>
              <a:t>α</a:t>
            </a:r>
            <a:endParaRPr lang="en-US" altLang="en-US" sz="2000" i="1" dirty="0">
              <a:cs typeface="Arial" panose="020B0604020202020204" pitchFamily="34" charset="0"/>
            </a:endParaRPr>
          </a:p>
          <a:p>
            <a:pPr marL="0" indent="0"/>
            <a:r>
              <a:rPr lang="en-US" altLang="en-US" sz="2000" dirty="0">
                <a:cs typeface="Arial" panose="020B0604020202020204" pitchFamily="34" charset="0"/>
              </a:rPr>
              <a:t>Type 2 error -  Beta, </a:t>
            </a:r>
            <a:r>
              <a:rPr lang="el-GR" altLang="en-US" sz="2000" i="1" dirty="0">
                <a:cs typeface="Arial" panose="020B0604020202020204" pitchFamily="34" charset="0"/>
              </a:rPr>
              <a:t>β</a:t>
            </a:r>
            <a:endParaRPr lang="en-US" altLang="en-US" sz="2000" i="1" dirty="0">
              <a:cs typeface="Arial" panose="020B0604020202020204" pitchFamily="34" charset="0"/>
            </a:endParaRPr>
          </a:p>
          <a:p>
            <a:pPr marL="0" indent="0"/>
            <a:r>
              <a:rPr lang="en-US" altLang="en-US" sz="2000" dirty="0">
                <a:cs typeface="Arial" panose="020B0604020202020204" pitchFamily="34" charset="0"/>
              </a:rPr>
              <a:t>1- </a:t>
            </a:r>
            <a:r>
              <a:rPr lang="el-GR" altLang="en-US" sz="2000" i="1" dirty="0">
                <a:cs typeface="Arial" panose="020B0604020202020204" pitchFamily="34" charset="0"/>
              </a:rPr>
              <a:t>β</a:t>
            </a:r>
            <a:r>
              <a:rPr lang="en-US" altLang="en-US" sz="2000" i="1" dirty="0">
                <a:cs typeface="Arial" panose="020B0604020202020204" pitchFamily="34" charset="0"/>
              </a:rPr>
              <a:t>=</a:t>
            </a:r>
            <a:r>
              <a:rPr lang="en-US" altLang="en-US" sz="2000" b="1" dirty="0">
                <a:cs typeface="Arial" panose="020B0604020202020204" pitchFamily="34" charset="0"/>
              </a:rPr>
              <a:t>power</a:t>
            </a:r>
          </a:p>
          <a:p>
            <a:pPr marL="0" indent="0"/>
            <a:r>
              <a:rPr lang="en-US" altLang="en-US" sz="2000" dirty="0">
                <a:cs typeface="Arial" panose="020B0604020202020204" pitchFamily="34" charset="0"/>
              </a:rPr>
              <a:t>Two-tailed (nondirectional) vs. one-tailed (directional) tests</a:t>
            </a:r>
            <a:endParaRPr lang="el-GR" altLang="en-US" sz="2000" dirty="0">
              <a:cs typeface="Arial" panose="020B0604020202020204" pitchFamily="34" charset="0"/>
            </a:endParaRPr>
          </a:p>
        </p:txBody>
      </p:sp>
      <p:graphicFrame>
        <p:nvGraphicFramePr>
          <p:cNvPr id="83979" name="Object 11">
            <a:extLst>
              <a:ext uri="{FF2B5EF4-FFF2-40B4-BE49-F238E27FC236}">
                <a16:creationId xmlns:a16="http://schemas.microsoft.com/office/drawing/2014/main" id="{842E4957-5FF1-1DBA-BC8C-87056F273916}"/>
              </a:ext>
            </a:extLst>
          </p:cNvPr>
          <p:cNvGraphicFramePr>
            <a:graphicFrameLocks noGrp="1" noChangeAspect="1"/>
          </p:cNvGraphicFramePr>
          <p:nvPr>
            <p:ph sz="half" idx="2"/>
          </p:nvPr>
        </p:nvGraphicFramePr>
        <p:xfrm>
          <a:off x="6248400" y="914400"/>
          <a:ext cx="4038600" cy="3725863"/>
        </p:xfrm>
        <a:graphic>
          <a:graphicData uri="http://schemas.openxmlformats.org/presentationml/2006/ole">
            <mc:AlternateContent xmlns:mc="http://schemas.openxmlformats.org/markup-compatibility/2006">
              <mc:Choice xmlns:v="urn:schemas-microsoft-com:vml" Requires="v">
                <p:oleObj name="Image" r:id="rId2" imgW="5092063" imgH="4698413" progId="Photoshop.Image.9">
                  <p:embed/>
                </p:oleObj>
              </mc:Choice>
              <mc:Fallback>
                <p:oleObj name="Image" r:id="rId2" imgW="5092063" imgH="4698413" progId="Photoshop.Image.9">
                  <p:embed/>
                  <p:pic>
                    <p:nvPicPr>
                      <p:cNvPr id="0" name="Object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914400"/>
                        <a:ext cx="4038600" cy="3725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3974" name="Text Box 6">
            <a:extLst>
              <a:ext uri="{FF2B5EF4-FFF2-40B4-BE49-F238E27FC236}">
                <a16:creationId xmlns:a16="http://schemas.microsoft.com/office/drawing/2014/main" id="{1B7D9BC8-CAD8-D506-AD09-78A07582BA09}"/>
              </a:ext>
            </a:extLst>
          </p:cNvPr>
          <p:cNvSpPr txBox="1">
            <a:spLocks noChangeArrowheads="1"/>
          </p:cNvSpPr>
          <p:nvPr/>
        </p:nvSpPr>
        <p:spPr bwMode="auto">
          <a:xfrm>
            <a:off x="3581400" y="4876800"/>
            <a:ext cx="70866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a:spcBef>
                <a:spcPct val="50000"/>
              </a:spcBef>
            </a:pPr>
            <a:r>
              <a:rPr lang="en-US" altLang="en-US" sz="1600" dirty="0">
                <a:latin typeface="Times New Roman" panose="02020603050405020304" pitchFamily="18" charset="0"/>
              </a:rPr>
              <a:t>http://www.intuitor.com/statistics/T1T2Errors.html</a:t>
            </a:r>
          </a:p>
        </p:txBody>
      </p:sp>
      <p:pic>
        <p:nvPicPr>
          <p:cNvPr id="83975" name="Picture 7">
            <a:extLst>
              <a:ext uri="{FF2B5EF4-FFF2-40B4-BE49-F238E27FC236}">
                <a16:creationId xmlns:a16="http://schemas.microsoft.com/office/drawing/2014/main" id="{7B391523-6D3E-9671-7C7C-0A1D152837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4038600"/>
            <a:ext cx="4038600" cy="2698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a16="http://schemas.microsoft.com/office/drawing/2014/main" id="{C98E901A-2E53-542B-5A14-FAE68284A4EE}"/>
              </a:ext>
            </a:extLst>
          </p:cNvPr>
          <p:cNvSpPr>
            <a:spLocks noGrp="1" noChangeArrowheads="1"/>
          </p:cNvSpPr>
          <p:nvPr>
            <p:ph type="title"/>
          </p:nvPr>
        </p:nvSpPr>
        <p:spPr/>
        <p:txBody>
          <a:bodyPr>
            <a:normAutofit fontScale="90000"/>
          </a:bodyPr>
          <a:lstStyle/>
          <a:p>
            <a:r>
              <a:rPr lang="en-US" altLang="en-US"/>
              <a:t>What about for a </a:t>
            </a:r>
            <a:r>
              <a:rPr lang="en-US" altLang="en-US" b="1" i="1"/>
              <a:t>sample </a:t>
            </a:r>
            <a:r>
              <a:rPr lang="en-US" altLang="en-US"/>
              <a:t>mean?</a:t>
            </a:r>
          </a:p>
        </p:txBody>
      </p:sp>
      <p:sp>
        <p:nvSpPr>
          <p:cNvPr id="80899" name="Rectangle 3">
            <a:extLst>
              <a:ext uri="{FF2B5EF4-FFF2-40B4-BE49-F238E27FC236}">
                <a16:creationId xmlns:a16="http://schemas.microsoft.com/office/drawing/2014/main" id="{3DD1645C-61C5-3727-5577-6EA54950DF84}"/>
              </a:ext>
            </a:extLst>
          </p:cNvPr>
          <p:cNvSpPr>
            <a:spLocks noGrp="1" noChangeArrowheads="1"/>
          </p:cNvSpPr>
          <p:nvPr>
            <p:ph type="body" sz="half" idx="1"/>
          </p:nvPr>
        </p:nvSpPr>
        <p:spPr>
          <a:xfrm>
            <a:off x="1981200" y="838201"/>
            <a:ext cx="8153400" cy="4830763"/>
          </a:xfrm>
        </p:spPr>
        <p:txBody>
          <a:bodyPr/>
          <a:lstStyle/>
          <a:p>
            <a:pPr marL="0" indent="0"/>
            <a:r>
              <a:rPr lang="en-US" altLang="en-US" sz="2000" dirty="0"/>
              <a:t>As we saw at the beginning, distributions of sample means are going to be tighter and more normal than the parent distributions. </a:t>
            </a:r>
          </a:p>
          <a:p>
            <a:pPr marL="0" indent="0"/>
            <a:r>
              <a:rPr lang="en-US" altLang="en-US" sz="2000" dirty="0"/>
              <a:t>Specifically, we use the same test formulas but divide the standard deviation by the square root of the sample size.</a:t>
            </a:r>
          </a:p>
          <a:p>
            <a:pPr marL="0" indent="0"/>
            <a:r>
              <a:rPr lang="en-US" altLang="en-US" sz="1800" dirty="0"/>
              <a:t>Suppose our alien researcher has captured a spaceship with a crew of 4 of these new, funny shaped humans. Their mean height is, again, 162 cm.  </a:t>
            </a:r>
          </a:p>
          <a:p>
            <a:pPr marL="0" indent="0"/>
            <a:r>
              <a:rPr lang="en-US" altLang="en-US" sz="1800" dirty="0"/>
              <a:t>The null hypothesis is that the mean of this new sample will equal the old.</a:t>
            </a:r>
          </a:p>
        </p:txBody>
      </p:sp>
      <p:graphicFrame>
        <p:nvGraphicFramePr>
          <p:cNvPr id="80900" name="Object 4">
            <a:extLst>
              <a:ext uri="{FF2B5EF4-FFF2-40B4-BE49-F238E27FC236}">
                <a16:creationId xmlns:a16="http://schemas.microsoft.com/office/drawing/2014/main" id="{BF58F148-3A83-1A12-215A-8B4629D15753}"/>
              </a:ext>
            </a:extLst>
          </p:cNvPr>
          <p:cNvGraphicFramePr>
            <a:graphicFrameLocks noGrp="1" noChangeAspect="1"/>
          </p:cNvGraphicFramePr>
          <p:nvPr>
            <p:ph sz="quarter" idx="2"/>
          </p:nvPr>
        </p:nvGraphicFramePr>
        <p:xfrm>
          <a:off x="3506788" y="3505200"/>
          <a:ext cx="2890837" cy="820738"/>
        </p:xfrm>
        <a:graphic>
          <a:graphicData uri="http://schemas.openxmlformats.org/presentationml/2006/ole">
            <mc:AlternateContent xmlns:mc="http://schemas.openxmlformats.org/markup-compatibility/2006">
              <mc:Choice xmlns:v="urn:schemas-microsoft-com:vml" Requires="v">
                <p:oleObj name="Equation" r:id="rId2" imgW="1968480" imgH="558720" progId="Equation.3">
                  <p:embed/>
                </p:oleObj>
              </mc:Choice>
              <mc:Fallback>
                <p:oleObj name="Equation" r:id="rId2" imgW="1968480" imgH="55872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6788" y="3505200"/>
                        <a:ext cx="2890837" cy="820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0903" name="Object 7">
            <a:extLst>
              <a:ext uri="{FF2B5EF4-FFF2-40B4-BE49-F238E27FC236}">
                <a16:creationId xmlns:a16="http://schemas.microsoft.com/office/drawing/2014/main" id="{8E73CE9D-C488-6B9A-7FE1-EBD082E488AD}"/>
              </a:ext>
            </a:extLst>
          </p:cNvPr>
          <p:cNvGraphicFramePr>
            <a:graphicFrameLocks noGrp="1" noChangeAspect="1"/>
          </p:cNvGraphicFramePr>
          <p:nvPr>
            <p:ph sz="quarter" idx="3"/>
          </p:nvPr>
        </p:nvGraphicFramePr>
        <p:xfrm>
          <a:off x="1752600" y="3276600"/>
          <a:ext cx="1358900" cy="906463"/>
        </p:xfrm>
        <a:graphic>
          <a:graphicData uri="http://schemas.openxmlformats.org/presentationml/2006/ole">
            <mc:AlternateContent xmlns:mc="http://schemas.openxmlformats.org/markup-compatibility/2006">
              <mc:Choice xmlns:v="urn:schemas-microsoft-com:vml" Requires="v">
                <p:oleObj name="Equation" r:id="rId4" imgW="761760" imgH="507960" progId="Equation.3">
                  <p:embed/>
                </p:oleObj>
              </mc:Choice>
              <mc:Fallback>
                <p:oleObj name="Equation" r:id="rId4" imgW="761760" imgH="507960" progId="Equation.3">
                  <p:embed/>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52600" y="3276600"/>
                        <a:ext cx="1358900" cy="906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0901" name="Rectangle 5">
            <a:extLst>
              <a:ext uri="{FF2B5EF4-FFF2-40B4-BE49-F238E27FC236}">
                <a16:creationId xmlns:a16="http://schemas.microsoft.com/office/drawing/2014/main" id="{29353D5D-44ED-E967-E4E4-C439846CA422}"/>
              </a:ext>
            </a:extLst>
          </p:cNvPr>
          <p:cNvSpPr>
            <a:spLocks noChangeArrowheads="1"/>
          </p:cNvSpPr>
          <p:nvPr/>
        </p:nvSpPr>
        <p:spPr bwMode="auto">
          <a:xfrm>
            <a:off x="6858000" y="3429000"/>
            <a:ext cx="45720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pl-PL" altLang="en-US"/>
              <a:t>&gt; z&lt;-(162-175)/3.5</a:t>
            </a:r>
          </a:p>
          <a:p>
            <a:r>
              <a:rPr lang="pl-PL" altLang="en-US"/>
              <a:t>&gt; pnorm(z)</a:t>
            </a:r>
          </a:p>
          <a:p>
            <a:r>
              <a:rPr lang="pl-PL" altLang="en-US"/>
              <a:t>[1] 0.0001018892</a:t>
            </a:r>
          </a:p>
        </p:txBody>
      </p:sp>
      <p:sp>
        <p:nvSpPr>
          <p:cNvPr id="80902" name="Text Box 6">
            <a:extLst>
              <a:ext uri="{FF2B5EF4-FFF2-40B4-BE49-F238E27FC236}">
                <a16:creationId xmlns:a16="http://schemas.microsoft.com/office/drawing/2014/main" id="{76D4651D-A083-022C-1D63-ACB6906B382F}"/>
              </a:ext>
            </a:extLst>
          </p:cNvPr>
          <p:cNvSpPr txBox="1">
            <a:spLocks noChangeArrowheads="1"/>
          </p:cNvSpPr>
          <p:nvPr/>
        </p:nvSpPr>
        <p:spPr bwMode="auto">
          <a:xfrm>
            <a:off x="2057400" y="4648200"/>
            <a:ext cx="7772400" cy="1328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t>This is what some researchers would call “highly significant” support for the alternative hypothesis. In other words, it is very unlikely that we would draw a random sample of 4 men that would have a mean height of 162cm</a:t>
            </a:r>
          </a:p>
          <a:p>
            <a:pPr>
              <a:spcBef>
                <a:spcPct val="50000"/>
              </a:spcBef>
            </a:pPr>
            <a:r>
              <a:rPr lang="en-US" altLang="en-US" b="1"/>
              <a:t>Issues of  random sampling and recognizable subsets</a:t>
            </a:r>
            <a:r>
              <a:rPr lang="en-US" altLang="en-US"/>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C630FACC-F267-81FB-0A2E-AB56B6C0721C}"/>
              </a:ext>
            </a:extLst>
          </p:cNvPr>
          <p:cNvSpPr>
            <a:spLocks noGrp="1" noChangeArrowheads="1"/>
          </p:cNvSpPr>
          <p:nvPr>
            <p:ph type="title"/>
          </p:nvPr>
        </p:nvSpPr>
        <p:spPr>
          <a:xfrm>
            <a:off x="304800" y="-152400"/>
            <a:ext cx="10515600" cy="1325563"/>
          </a:xfrm>
        </p:spPr>
        <p:txBody>
          <a:bodyPr/>
          <a:lstStyle/>
          <a:p>
            <a:r>
              <a:rPr lang="en-US" altLang="en-US" dirty="0"/>
              <a:t>Sampling error</a:t>
            </a:r>
          </a:p>
        </p:txBody>
      </p:sp>
      <p:sp>
        <p:nvSpPr>
          <p:cNvPr id="3075" name="Rectangle 3">
            <a:extLst>
              <a:ext uri="{FF2B5EF4-FFF2-40B4-BE49-F238E27FC236}">
                <a16:creationId xmlns:a16="http://schemas.microsoft.com/office/drawing/2014/main" id="{E62BFBDF-CFBE-F710-B5F6-7F18AA4E264B}"/>
              </a:ext>
            </a:extLst>
          </p:cNvPr>
          <p:cNvSpPr>
            <a:spLocks noGrp="1" noChangeArrowheads="1"/>
          </p:cNvSpPr>
          <p:nvPr>
            <p:ph idx="1"/>
          </p:nvPr>
        </p:nvSpPr>
        <p:spPr>
          <a:xfrm>
            <a:off x="1981200" y="990601"/>
            <a:ext cx="8229600" cy="4830763"/>
          </a:xfrm>
        </p:spPr>
        <p:txBody>
          <a:bodyPr>
            <a:normAutofit lnSpcReduction="10000"/>
          </a:bodyPr>
          <a:lstStyle/>
          <a:p>
            <a:r>
              <a:rPr lang="en-US" altLang="en-US" dirty="0"/>
              <a:t>We expect the value of a simple statistic to deviate from the parameter it is estimating, simply by chance alone</a:t>
            </a:r>
          </a:p>
          <a:p>
            <a:r>
              <a:rPr lang="en-US" altLang="en-US" dirty="0"/>
              <a:t>Doob &amp; Gross (1968)- Rude motorists:</a:t>
            </a:r>
          </a:p>
          <a:p>
            <a:r>
              <a:rPr lang="en-US" altLang="en-US" dirty="0"/>
              <a:t>	Are we less likely to honk at a Lexus?</a:t>
            </a:r>
          </a:p>
          <a:p>
            <a:pPr lvl="1"/>
            <a:r>
              <a:rPr lang="en-US" altLang="en-US" dirty="0"/>
              <a:t>Beat up car: 	84%</a:t>
            </a:r>
          </a:p>
          <a:p>
            <a:pPr lvl="1"/>
            <a:r>
              <a:rPr lang="en-US" altLang="en-US" dirty="0"/>
              <a:t>Expensive car: 	50%</a:t>
            </a:r>
          </a:p>
          <a:p>
            <a:r>
              <a:rPr lang="en-US" altLang="en-US" dirty="0"/>
              <a:t>What accounts for this difference? Either:</a:t>
            </a:r>
          </a:p>
          <a:p>
            <a:pPr lvl="1"/>
            <a:r>
              <a:rPr lang="en-US" altLang="en-US" dirty="0"/>
              <a:t>There is a real and reliable difference in the propensity to honk as a function of type of car</a:t>
            </a:r>
          </a:p>
          <a:p>
            <a:pPr lvl="1"/>
            <a:r>
              <a:rPr lang="en-US" altLang="en-US" dirty="0"/>
              <a:t>The difference is accidental, due to sampling error</a:t>
            </a:r>
          </a:p>
          <a:p>
            <a:r>
              <a:rPr lang="en-US" altLang="en-US" dirty="0"/>
              <a:t>Thus, a key factor is going to be sample </a:t>
            </a:r>
            <a:r>
              <a:rPr lang="en-US" altLang="en-US" i="1" dirty="0"/>
              <a:t>size</a:t>
            </a:r>
          </a:p>
          <a:p>
            <a:endParaRPr lang="en-US"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D535A9D-B76B-1173-A69C-2848BE0121A7}"/>
              </a:ext>
            </a:extLst>
          </p:cNvPr>
          <p:cNvSpPr>
            <a:spLocks noGrp="1" noChangeArrowheads="1"/>
          </p:cNvSpPr>
          <p:nvPr>
            <p:ph type="title"/>
          </p:nvPr>
        </p:nvSpPr>
        <p:spPr/>
        <p:txBody>
          <a:bodyPr/>
          <a:lstStyle/>
          <a:p>
            <a:r>
              <a:rPr lang="en-US" altLang="en-US"/>
              <a:t>Sampling distributions</a:t>
            </a:r>
          </a:p>
        </p:txBody>
      </p:sp>
      <p:sp>
        <p:nvSpPr>
          <p:cNvPr id="4099" name="Rectangle 3">
            <a:extLst>
              <a:ext uri="{FF2B5EF4-FFF2-40B4-BE49-F238E27FC236}">
                <a16:creationId xmlns:a16="http://schemas.microsoft.com/office/drawing/2014/main" id="{01E555E5-0515-A8AD-B866-1EA7C3099751}"/>
              </a:ext>
            </a:extLst>
          </p:cNvPr>
          <p:cNvSpPr>
            <a:spLocks noGrp="1" noChangeArrowheads="1"/>
          </p:cNvSpPr>
          <p:nvPr>
            <p:ph idx="1"/>
          </p:nvPr>
        </p:nvSpPr>
        <p:spPr/>
        <p:txBody>
          <a:bodyPr/>
          <a:lstStyle/>
          <a:p>
            <a:r>
              <a:rPr lang="en-US" altLang="en-US"/>
              <a:t>Sampling distributions tell us the degree of sample to sample variability we can expect by chance alone</a:t>
            </a:r>
          </a:p>
          <a:p>
            <a:endParaRPr lang="en-US" altLang="en-US"/>
          </a:p>
          <a:p>
            <a:r>
              <a:rPr lang="en-US" altLang="en-US"/>
              <a:t>According to BHH2: “the investigator must in some way produce a relavant  reference distribution that represents a characteristic set of outcomes that could occur if the modification [manipulation] </a:t>
            </a:r>
            <a:r>
              <a:rPr lang="en-US" altLang="en-US" i="1"/>
              <a:t>was entirely without effect. </a:t>
            </a:r>
            <a:r>
              <a:rPr lang="en-US" altLang="en-US"/>
              <a:t>The actual outcome may then be compared with this reference set. If it is found to be exceptional, the result is called statistically significant.”</a:t>
            </a:r>
            <a:endParaRPr lang="en-US" altLang="en-US" i="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3FC4FBF1-080B-C1EA-ED61-F84A5113D261}"/>
              </a:ext>
            </a:extLst>
          </p:cNvPr>
          <p:cNvSpPr>
            <a:spLocks noGrp="1" noChangeArrowheads="1"/>
          </p:cNvSpPr>
          <p:nvPr>
            <p:ph type="title"/>
          </p:nvPr>
        </p:nvSpPr>
        <p:spPr/>
        <p:txBody>
          <a:bodyPr>
            <a:normAutofit fontScale="90000"/>
          </a:bodyPr>
          <a:lstStyle/>
          <a:p>
            <a:r>
              <a:rPr lang="en-US" altLang="en-US"/>
              <a:t>Hypothesis testing</a:t>
            </a:r>
          </a:p>
        </p:txBody>
      </p:sp>
      <p:sp>
        <p:nvSpPr>
          <p:cNvPr id="5123" name="Rectangle 3">
            <a:extLst>
              <a:ext uri="{FF2B5EF4-FFF2-40B4-BE49-F238E27FC236}">
                <a16:creationId xmlns:a16="http://schemas.microsoft.com/office/drawing/2014/main" id="{C94D26AD-3842-08B5-89D2-CA0535125A87}"/>
              </a:ext>
            </a:extLst>
          </p:cNvPr>
          <p:cNvSpPr>
            <a:spLocks noGrp="1" noChangeArrowheads="1"/>
          </p:cNvSpPr>
          <p:nvPr>
            <p:ph type="body" sz="half" idx="1"/>
          </p:nvPr>
        </p:nvSpPr>
        <p:spPr>
          <a:xfrm>
            <a:off x="1981200" y="1295401"/>
            <a:ext cx="6781800" cy="4830763"/>
          </a:xfrm>
        </p:spPr>
        <p:txBody>
          <a:bodyPr>
            <a:normAutofit fontScale="92500"/>
          </a:bodyPr>
          <a:lstStyle/>
          <a:p>
            <a:pPr marL="0" indent="0">
              <a:lnSpc>
                <a:spcPct val="90000"/>
              </a:lnSpc>
            </a:pPr>
            <a:r>
              <a:rPr lang="en-US" altLang="en-US" sz="2000"/>
              <a:t>We generally have a research hypothesis of the following form</a:t>
            </a:r>
          </a:p>
          <a:p>
            <a:pPr lvl="1">
              <a:lnSpc>
                <a:spcPct val="90000"/>
              </a:lnSpc>
            </a:pPr>
            <a:r>
              <a:rPr lang="en-US" altLang="en-US" sz="2000"/>
              <a:t>People in the treatment group will score differently (two-tailed) or higher (one-tailed) on an ability test than people without the treatment (control)</a:t>
            </a:r>
          </a:p>
          <a:p>
            <a:pPr lvl="1">
              <a:lnSpc>
                <a:spcPct val="90000"/>
              </a:lnSpc>
            </a:pPr>
            <a:r>
              <a:rPr lang="en-US" altLang="en-US" sz="2000"/>
              <a:t>The Null Hypothesis is that the sample mean Xbar = the population mean </a:t>
            </a:r>
            <a:r>
              <a:rPr lang="el-GR" altLang="en-US" sz="2000" i="1">
                <a:cs typeface="Arial" panose="020B0604020202020204" pitchFamily="34" charset="0"/>
              </a:rPr>
              <a:t>μ</a:t>
            </a:r>
            <a:r>
              <a:rPr lang="en-US" altLang="en-US" sz="2000" i="1" baseline="-25000">
                <a:cs typeface="Arial" panose="020B0604020202020204" pitchFamily="34" charset="0"/>
              </a:rPr>
              <a:t>0</a:t>
            </a:r>
            <a:endParaRPr lang="el-GR" altLang="en-US" sz="2000" i="1">
              <a:cs typeface="Arial" panose="020B0604020202020204" pitchFamily="34" charset="0"/>
            </a:endParaRPr>
          </a:p>
          <a:p>
            <a:pPr marL="0" indent="0">
              <a:lnSpc>
                <a:spcPct val="90000"/>
              </a:lnSpc>
            </a:pPr>
            <a:r>
              <a:rPr lang="en-US" altLang="en-US" sz="2000"/>
              <a:t>Assuming we know the </a:t>
            </a:r>
            <a:r>
              <a:rPr lang="el-GR" altLang="en-US" sz="2000" i="1">
                <a:cs typeface="Arial" panose="020B0604020202020204" pitchFamily="34" charset="0"/>
              </a:rPr>
              <a:t>μ</a:t>
            </a:r>
            <a:r>
              <a:rPr lang="en-US" altLang="en-US" sz="2000" i="1" baseline="-25000">
                <a:cs typeface="Arial" panose="020B0604020202020204" pitchFamily="34" charset="0"/>
              </a:rPr>
              <a:t>0</a:t>
            </a:r>
            <a:r>
              <a:rPr lang="en-US" altLang="en-US" sz="2000"/>
              <a:t> and </a:t>
            </a:r>
            <a:r>
              <a:rPr lang="el-GR" altLang="en-US" sz="2000" i="1">
                <a:cs typeface="Arial" panose="020B0604020202020204" pitchFamily="34" charset="0"/>
              </a:rPr>
              <a:t>σ</a:t>
            </a:r>
            <a:r>
              <a:rPr lang="en-US" altLang="en-US" sz="2000" i="1">
                <a:cs typeface="Arial" panose="020B0604020202020204" pitchFamily="34" charset="0"/>
              </a:rPr>
              <a:t> </a:t>
            </a:r>
            <a:r>
              <a:rPr lang="en-US" altLang="en-US" sz="2000"/>
              <a:t>for the population:</a:t>
            </a:r>
          </a:p>
          <a:p>
            <a:pPr marL="0" indent="0">
              <a:lnSpc>
                <a:spcPct val="90000"/>
              </a:lnSpc>
            </a:pPr>
            <a:r>
              <a:rPr lang="en-US" altLang="en-US" sz="2000"/>
              <a:t>1-obtain a random sample, administer the treatment, get Xbar</a:t>
            </a:r>
          </a:p>
          <a:p>
            <a:pPr marL="0" indent="0">
              <a:lnSpc>
                <a:spcPct val="90000"/>
              </a:lnSpc>
            </a:pPr>
            <a:r>
              <a:rPr lang="en-US" altLang="en-US" sz="2000"/>
              <a:t>2-obtain/estimate the sampling distribution of the population mean for sample size </a:t>
            </a:r>
            <a:r>
              <a:rPr lang="en-US" altLang="en-US" sz="2000" i="1"/>
              <a:t>n</a:t>
            </a:r>
          </a:p>
          <a:p>
            <a:pPr marL="0" indent="0">
              <a:lnSpc>
                <a:spcPct val="90000"/>
              </a:lnSpc>
            </a:pPr>
            <a:r>
              <a:rPr lang="en-US" altLang="en-US" sz="2000"/>
              <a:t>3-find the score in this sampling distribution of the null that corresponds to the value of the sample mean. </a:t>
            </a:r>
          </a:p>
          <a:p>
            <a:pPr marL="0" indent="0">
              <a:lnSpc>
                <a:spcPct val="90000"/>
              </a:lnSpc>
            </a:pPr>
            <a:r>
              <a:rPr lang="en-US" altLang="en-US" sz="2000"/>
              <a:t> </a:t>
            </a:r>
            <a:r>
              <a:rPr lang="en-US" altLang="en-US" sz="2000" i="1"/>
              <a:t> </a:t>
            </a:r>
            <a:r>
              <a:rPr lang="en-US" altLang="en-US" sz="2000" b="1" i="1"/>
              <a:t>The probability associated with this score is the probability that you obtained your sample mean by chance alone</a:t>
            </a:r>
          </a:p>
        </p:txBody>
      </p:sp>
      <p:graphicFrame>
        <p:nvGraphicFramePr>
          <p:cNvPr id="5124" name="Object 4">
            <a:extLst>
              <a:ext uri="{FF2B5EF4-FFF2-40B4-BE49-F238E27FC236}">
                <a16:creationId xmlns:a16="http://schemas.microsoft.com/office/drawing/2014/main" id="{B3B97F49-2858-2F72-2BA4-5CE3E4CA1CDA}"/>
              </a:ext>
            </a:extLst>
          </p:cNvPr>
          <p:cNvGraphicFramePr>
            <a:graphicFrameLocks noGrp="1" noChangeAspect="1"/>
          </p:cNvGraphicFramePr>
          <p:nvPr>
            <p:ph sz="quarter" idx="2"/>
          </p:nvPr>
        </p:nvGraphicFramePr>
        <p:xfrm>
          <a:off x="8991600" y="1143000"/>
          <a:ext cx="1320800" cy="942975"/>
        </p:xfrm>
        <a:graphic>
          <a:graphicData uri="http://schemas.openxmlformats.org/presentationml/2006/ole">
            <mc:AlternateContent xmlns:mc="http://schemas.openxmlformats.org/markup-compatibility/2006">
              <mc:Choice xmlns:v="urn:schemas-microsoft-com:vml" Requires="v">
                <p:oleObj name="Equation" r:id="rId2" imgW="711000" imgH="507960" progId="Equation.3">
                  <p:embed/>
                </p:oleObj>
              </mc:Choice>
              <mc:Fallback>
                <p:oleObj name="Equation" r:id="rId2" imgW="711000" imgH="50796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1600" y="1143000"/>
                        <a:ext cx="1320800" cy="942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5126" name="Object 6">
            <a:extLst>
              <a:ext uri="{FF2B5EF4-FFF2-40B4-BE49-F238E27FC236}">
                <a16:creationId xmlns:a16="http://schemas.microsoft.com/office/drawing/2014/main" id="{828B522E-33CF-75A3-F906-331B79624FD3}"/>
              </a:ext>
            </a:extLst>
          </p:cNvPr>
          <p:cNvGraphicFramePr>
            <a:graphicFrameLocks noGrp="1" noChangeAspect="1"/>
          </p:cNvGraphicFramePr>
          <p:nvPr>
            <p:ph sz="quarter" idx="3"/>
          </p:nvPr>
        </p:nvGraphicFramePr>
        <p:xfrm>
          <a:off x="9067800" y="2743200"/>
          <a:ext cx="1295400" cy="925513"/>
        </p:xfrm>
        <a:graphic>
          <a:graphicData uri="http://schemas.openxmlformats.org/presentationml/2006/ole">
            <mc:AlternateContent xmlns:mc="http://schemas.openxmlformats.org/markup-compatibility/2006">
              <mc:Choice xmlns:v="urn:schemas-microsoft-com:vml" Requires="v">
                <p:oleObj name="Equation" r:id="rId4" imgW="711000" imgH="507960" progId="Equation.3">
                  <p:embed/>
                </p:oleObj>
              </mc:Choice>
              <mc:Fallback>
                <p:oleObj name="Equation" r:id="rId4" imgW="711000" imgH="50796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67800" y="2743200"/>
                        <a:ext cx="1295400" cy="925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79513875-323B-E57D-703B-E07F5A01DD56}"/>
              </a:ext>
            </a:extLst>
          </p:cNvPr>
          <p:cNvSpPr>
            <a:spLocks noGrp="1" noChangeArrowheads="1"/>
          </p:cNvSpPr>
          <p:nvPr>
            <p:ph type="title"/>
          </p:nvPr>
        </p:nvSpPr>
        <p:spPr>
          <a:xfrm>
            <a:off x="533400" y="-76200"/>
            <a:ext cx="10515600" cy="1325563"/>
          </a:xfrm>
        </p:spPr>
        <p:txBody>
          <a:bodyPr/>
          <a:lstStyle/>
          <a:p>
            <a:r>
              <a:rPr lang="en-US" altLang="en-US" sz="2400" dirty="0"/>
              <a:t>More on null hypothesis testing</a:t>
            </a:r>
          </a:p>
        </p:txBody>
      </p:sp>
      <p:sp>
        <p:nvSpPr>
          <p:cNvPr id="6147" name="Rectangle 3">
            <a:extLst>
              <a:ext uri="{FF2B5EF4-FFF2-40B4-BE49-F238E27FC236}">
                <a16:creationId xmlns:a16="http://schemas.microsoft.com/office/drawing/2014/main" id="{76C81124-E153-66C8-84AC-F9E6E334C5E7}"/>
              </a:ext>
            </a:extLst>
          </p:cNvPr>
          <p:cNvSpPr>
            <a:spLocks noGrp="1" noChangeArrowheads="1"/>
          </p:cNvSpPr>
          <p:nvPr>
            <p:ph idx="1"/>
          </p:nvPr>
        </p:nvSpPr>
        <p:spPr>
          <a:xfrm>
            <a:off x="1981200" y="990601"/>
            <a:ext cx="8229600" cy="5135563"/>
          </a:xfrm>
        </p:spPr>
        <p:txBody>
          <a:bodyPr>
            <a:normAutofit lnSpcReduction="10000"/>
          </a:bodyPr>
          <a:lstStyle/>
          <a:p>
            <a:r>
              <a:rPr lang="en-US" altLang="en-US"/>
              <a:t>Fisher introduced the concept: while we can never prove that anything is true, we can prove that things are false</a:t>
            </a:r>
          </a:p>
          <a:p>
            <a:pPr lvl="1"/>
            <a:r>
              <a:rPr lang="en-US" altLang="en-US"/>
              <a:t>All swans are white</a:t>
            </a:r>
          </a:p>
          <a:p>
            <a:r>
              <a:rPr lang="en-US" altLang="en-US"/>
              <a:t>Of course, you can’t prove that the null is true, either</a:t>
            </a:r>
          </a:p>
          <a:p>
            <a:r>
              <a:rPr lang="en-US" altLang="en-US"/>
              <a:t>In fact, the exact null hypothesis is </a:t>
            </a:r>
            <a:r>
              <a:rPr lang="en-US" altLang="en-US" i="1"/>
              <a:t>never</a:t>
            </a:r>
            <a:r>
              <a:rPr lang="en-US" altLang="en-US"/>
              <a:t> likely to be true</a:t>
            </a:r>
          </a:p>
          <a:p>
            <a:r>
              <a:rPr lang="en-US" altLang="en-US"/>
              <a:t>Fisher concluded that a nonsignificant result was an inconclusive result</a:t>
            </a:r>
          </a:p>
          <a:p>
            <a:r>
              <a:rPr lang="en-US" altLang="en-US"/>
              <a:t>Neyman-Pearson (1933): hypothesis testing is a game; if we fail to reject the null we act like its true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a16="http://schemas.microsoft.com/office/drawing/2014/main" id="{EDDFE593-CCFD-7B27-F001-3130EB488448}"/>
              </a:ext>
            </a:extLst>
          </p:cNvPr>
          <p:cNvSpPr>
            <a:spLocks noGrp="1" noChangeArrowheads="1"/>
          </p:cNvSpPr>
          <p:nvPr>
            <p:ph type="title"/>
          </p:nvPr>
        </p:nvSpPr>
        <p:spPr/>
        <p:txBody>
          <a:bodyPr/>
          <a:lstStyle/>
          <a:p>
            <a:r>
              <a:rPr lang="en-US" altLang="en-US" sz="2400"/>
              <a:t>AGAIN: Testing hypotheses about means with </a:t>
            </a:r>
            <a:r>
              <a:rPr lang="en-US" altLang="en-US" sz="2400">
                <a:cs typeface="Times New Roman" panose="02020603050405020304" pitchFamily="18" charset="0"/>
              </a:rPr>
              <a:t> </a:t>
            </a:r>
            <a:r>
              <a:rPr lang="el-GR" altLang="en-US" sz="2400">
                <a:cs typeface="Times New Roman" panose="02020603050405020304" pitchFamily="18" charset="0"/>
              </a:rPr>
              <a:t>σ</a:t>
            </a:r>
            <a:r>
              <a:rPr lang="en-US" altLang="en-US" sz="2400">
                <a:cs typeface="Times New Roman" panose="02020603050405020304" pitchFamily="18" charset="0"/>
              </a:rPr>
              <a:t> known</a:t>
            </a:r>
            <a:endParaRPr lang="el-GR" altLang="en-US" sz="2400">
              <a:cs typeface="Times New Roman" panose="02020603050405020304" pitchFamily="18" charset="0"/>
            </a:endParaRPr>
          </a:p>
        </p:txBody>
      </p:sp>
      <p:sp>
        <p:nvSpPr>
          <p:cNvPr id="111619" name="Rectangle 3">
            <a:extLst>
              <a:ext uri="{FF2B5EF4-FFF2-40B4-BE49-F238E27FC236}">
                <a16:creationId xmlns:a16="http://schemas.microsoft.com/office/drawing/2014/main" id="{DC6BF315-400F-2F8D-A105-9747A24769ED}"/>
              </a:ext>
            </a:extLst>
          </p:cNvPr>
          <p:cNvSpPr>
            <a:spLocks noGrp="1" noChangeArrowheads="1"/>
          </p:cNvSpPr>
          <p:nvPr>
            <p:ph type="body" sz="half" idx="1"/>
          </p:nvPr>
        </p:nvSpPr>
        <p:spPr>
          <a:xfrm>
            <a:off x="1981200" y="914401"/>
            <a:ext cx="4038600" cy="4830763"/>
          </a:xfrm>
        </p:spPr>
        <p:txBody>
          <a:bodyPr/>
          <a:lstStyle/>
          <a:p>
            <a:pPr marL="0" indent="0"/>
            <a:r>
              <a:rPr lang="en-US" altLang="en-US" sz="2000"/>
              <a:t>Recall that we could test hypotheses about the likelihood that a single observation came from a distribution of observations:</a:t>
            </a:r>
          </a:p>
          <a:p>
            <a:pPr marL="0" indent="0"/>
            <a:endParaRPr lang="en-US" altLang="en-US" sz="2000"/>
          </a:p>
        </p:txBody>
      </p:sp>
      <p:graphicFrame>
        <p:nvGraphicFramePr>
          <p:cNvPr id="111620" name="Object 4">
            <a:extLst>
              <a:ext uri="{FF2B5EF4-FFF2-40B4-BE49-F238E27FC236}">
                <a16:creationId xmlns:a16="http://schemas.microsoft.com/office/drawing/2014/main" id="{91246E39-74BC-C96A-9014-41A3A655054C}"/>
              </a:ext>
            </a:extLst>
          </p:cNvPr>
          <p:cNvGraphicFramePr>
            <a:graphicFrameLocks noGrp="1" noChangeAspect="1"/>
          </p:cNvGraphicFramePr>
          <p:nvPr>
            <p:ph sz="quarter" idx="2"/>
          </p:nvPr>
        </p:nvGraphicFramePr>
        <p:xfrm>
          <a:off x="7129463" y="1143000"/>
          <a:ext cx="1360487" cy="727075"/>
        </p:xfrm>
        <a:graphic>
          <a:graphicData uri="http://schemas.openxmlformats.org/presentationml/2006/ole">
            <mc:AlternateContent xmlns:mc="http://schemas.openxmlformats.org/markup-compatibility/2006">
              <mc:Choice xmlns:v="urn:schemas-microsoft-com:vml" Requires="v">
                <p:oleObj name="Equation" r:id="rId2" imgW="736560" imgH="393480" progId="Equation.3">
                  <p:embed/>
                </p:oleObj>
              </mc:Choice>
              <mc:Fallback>
                <p:oleObj name="Equation" r:id="rId2" imgW="736560" imgH="39348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29463" y="1143000"/>
                        <a:ext cx="1360487" cy="7270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1622" name="Object 6">
            <a:extLst>
              <a:ext uri="{FF2B5EF4-FFF2-40B4-BE49-F238E27FC236}">
                <a16:creationId xmlns:a16="http://schemas.microsoft.com/office/drawing/2014/main" id="{490F8484-B184-5032-5D2D-F03C29CB2B05}"/>
              </a:ext>
            </a:extLst>
          </p:cNvPr>
          <p:cNvGraphicFramePr>
            <a:graphicFrameLocks noGrp="1" noChangeAspect="1"/>
          </p:cNvGraphicFramePr>
          <p:nvPr>
            <p:ph sz="quarter" idx="3"/>
          </p:nvPr>
        </p:nvGraphicFramePr>
        <p:xfrm>
          <a:off x="3733800" y="4038600"/>
          <a:ext cx="4724400" cy="838200"/>
        </p:xfrm>
        <a:graphic>
          <a:graphicData uri="http://schemas.openxmlformats.org/presentationml/2006/ole">
            <mc:AlternateContent xmlns:mc="http://schemas.openxmlformats.org/markup-compatibility/2006">
              <mc:Choice xmlns:v="urn:schemas-microsoft-com:vml" Requires="v">
                <p:oleObj name="Equation" r:id="rId4" imgW="2361960" imgH="419040" progId="Equation.3">
                  <p:embed/>
                </p:oleObj>
              </mc:Choice>
              <mc:Fallback>
                <p:oleObj name="Equation" r:id="rId4" imgW="2361960" imgH="419040" progId="Equation.3">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4038600"/>
                        <a:ext cx="4724400" cy="838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1621" name="Rectangle 5">
            <a:extLst>
              <a:ext uri="{FF2B5EF4-FFF2-40B4-BE49-F238E27FC236}">
                <a16:creationId xmlns:a16="http://schemas.microsoft.com/office/drawing/2014/main" id="{F58CD7A0-5876-7BD3-65AD-7BCDC9946D70}"/>
              </a:ext>
            </a:extLst>
          </p:cNvPr>
          <p:cNvSpPr>
            <a:spLocks noChangeArrowheads="1"/>
          </p:cNvSpPr>
          <p:nvPr/>
        </p:nvSpPr>
        <p:spPr bwMode="auto">
          <a:xfrm>
            <a:off x="1981200" y="220980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Font typeface="Wingdings" panose="05000000000000000000" pitchFamily="2" charset="2"/>
              <a:buChar char="§"/>
              <a:defRPr sz="2000">
                <a:solidFill>
                  <a:schemeClr val="tx1"/>
                </a:solidFill>
                <a:latin typeface="Times New Roman" panose="02020603050405020304" pitchFamily="18" charset="0"/>
              </a:defRPr>
            </a:lvl5pPr>
            <a:lvl6pPr marL="25146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6pPr>
            <a:lvl7pPr marL="29718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7pPr>
            <a:lvl8pPr marL="34290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8pPr>
            <a:lvl9pPr marL="38862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9pPr>
          </a:lstStyle>
          <a:p>
            <a:r>
              <a:rPr lang="en-US" altLang="en-US"/>
              <a:t>We can also test hypotheses about the likelihood that a sample mean </a:t>
            </a:r>
            <a:r>
              <a:rPr lang="en-US" altLang="en-US" i="1">
                <a:ea typeface="Arial Unicode MS" pitchFamily="34" charset="-128"/>
              </a:rPr>
              <a:t>Xbar </a:t>
            </a:r>
            <a:r>
              <a:rPr lang="en-US" altLang="en-US"/>
              <a:t>came from a distribution of sample means. </a:t>
            </a:r>
          </a:p>
          <a:p>
            <a:endParaRPr lang="en-US" altLang="en-US"/>
          </a:p>
        </p:txBody>
      </p:sp>
      <p:graphicFrame>
        <p:nvGraphicFramePr>
          <p:cNvPr id="111623" name="Object 7">
            <a:extLst>
              <a:ext uri="{FF2B5EF4-FFF2-40B4-BE49-F238E27FC236}">
                <a16:creationId xmlns:a16="http://schemas.microsoft.com/office/drawing/2014/main" id="{20A8E859-5799-9090-9EE5-EEA3D2EA1F77}"/>
              </a:ext>
            </a:extLst>
          </p:cNvPr>
          <p:cNvGraphicFramePr>
            <a:graphicFrameLocks noChangeAspect="1"/>
          </p:cNvGraphicFramePr>
          <p:nvPr/>
        </p:nvGraphicFramePr>
        <p:xfrm>
          <a:off x="7772400" y="3048001"/>
          <a:ext cx="2128838" cy="1033463"/>
        </p:xfrm>
        <a:graphic>
          <a:graphicData uri="http://schemas.openxmlformats.org/presentationml/2006/ole">
            <mc:AlternateContent xmlns:mc="http://schemas.openxmlformats.org/markup-compatibility/2006">
              <mc:Choice xmlns:v="urn:schemas-microsoft-com:vml" Requires="v">
                <p:oleObj name="Equation" r:id="rId6" imgW="1282680" imgH="622080" progId="Equation.3">
                  <p:embed/>
                </p:oleObj>
              </mc:Choice>
              <mc:Fallback>
                <p:oleObj name="Equation" r:id="rId6" imgW="1282680" imgH="622080" progId="Equation.3">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772400" y="3048001"/>
                        <a:ext cx="2128838" cy="10334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11624" name="Rectangle 8">
            <a:extLst>
              <a:ext uri="{FF2B5EF4-FFF2-40B4-BE49-F238E27FC236}">
                <a16:creationId xmlns:a16="http://schemas.microsoft.com/office/drawing/2014/main" id="{EA1ED4E4-FB91-96FE-E03A-23138E74922F}"/>
              </a:ext>
            </a:extLst>
          </p:cNvPr>
          <p:cNvSpPr>
            <a:spLocks noChangeArrowheads="1"/>
          </p:cNvSpPr>
          <p:nvPr/>
        </p:nvSpPr>
        <p:spPr bwMode="auto">
          <a:xfrm>
            <a:off x="1981200" y="4953000"/>
            <a:ext cx="8458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Font typeface="Wingdings" panose="05000000000000000000" pitchFamily="2" charset="2"/>
              <a:buChar char="§"/>
              <a:defRPr sz="2000">
                <a:solidFill>
                  <a:schemeClr val="tx1"/>
                </a:solidFill>
                <a:latin typeface="Times New Roman" panose="02020603050405020304" pitchFamily="18" charset="0"/>
              </a:defRPr>
            </a:lvl5pPr>
            <a:lvl6pPr marL="25146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6pPr>
            <a:lvl7pPr marL="29718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7pPr>
            <a:lvl8pPr marL="34290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8pPr>
            <a:lvl9pPr marL="38862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9pPr>
          </a:lstStyle>
          <a:p>
            <a:r>
              <a:rPr lang="en-US" altLang="en-US"/>
              <a:t>Note again that the sampling distribution of the mean is tighter (and more normal) than the distribution of the raw observations.</a:t>
            </a:r>
          </a:p>
          <a:p>
            <a:endParaRPr lang="en-US" altLang="en-US"/>
          </a:p>
        </p:txBody>
      </p:sp>
      <p:graphicFrame>
        <p:nvGraphicFramePr>
          <p:cNvPr id="111625" name="Object 9">
            <a:extLst>
              <a:ext uri="{FF2B5EF4-FFF2-40B4-BE49-F238E27FC236}">
                <a16:creationId xmlns:a16="http://schemas.microsoft.com/office/drawing/2014/main" id="{73D4A6BE-7286-A0FD-71A2-42D0D914BFD0}"/>
              </a:ext>
            </a:extLst>
          </p:cNvPr>
          <p:cNvGraphicFramePr>
            <a:graphicFrameLocks noChangeAspect="1"/>
          </p:cNvGraphicFramePr>
          <p:nvPr/>
        </p:nvGraphicFramePr>
        <p:xfrm>
          <a:off x="2159000" y="3163888"/>
          <a:ext cx="1398588" cy="996950"/>
        </p:xfrm>
        <a:graphic>
          <a:graphicData uri="http://schemas.openxmlformats.org/presentationml/2006/ole">
            <mc:AlternateContent xmlns:mc="http://schemas.openxmlformats.org/markup-compatibility/2006">
              <mc:Choice xmlns:v="urn:schemas-microsoft-com:vml" Requires="v">
                <p:oleObj name="Equation" r:id="rId8" imgW="711000" imgH="507960" progId="Equation.3">
                  <p:embed/>
                </p:oleObj>
              </mc:Choice>
              <mc:Fallback>
                <p:oleObj name="Equation" r:id="rId8" imgW="711000" imgH="507960" progId="Equation.3">
                  <p:embed/>
                  <p:pic>
                    <p:nvPicPr>
                      <p:cNvPr id="0" name="Object 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3163888"/>
                        <a:ext cx="1398588"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2">
            <a:extLst>
              <a:ext uri="{FF2B5EF4-FFF2-40B4-BE49-F238E27FC236}">
                <a16:creationId xmlns:a16="http://schemas.microsoft.com/office/drawing/2014/main" id="{C85EF5FE-7FD4-F0D3-1771-A64BEB7C6B6F}"/>
              </a:ext>
            </a:extLst>
          </p:cNvPr>
          <p:cNvSpPr>
            <a:spLocks noGrp="1" noChangeArrowheads="1"/>
          </p:cNvSpPr>
          <p:nvPr>
            <p:ph type="title"/>
          </p:nvPr>
        </p:nvSpPr>
        <p:spPr/>
        <p:txBody>
          <a:bodyPr/>
          <a:lstStyle/>
          <a:p>
            <a:pPr eaLnBrk="1" hangingPunct="1"/>
            <a:r>
              <a:rPr lang="en-US" altLang="en-US"/>
              <a:t>Measures of Dispersion</a:t>
            </a:r>
          </a:p>
        </p:txBody>
      </p:sp>
      <p:sp>
        <p:nvSpPr>
          <p:cNvPr id="4101" name="Rectangle 3">
            <a:extLst>
              <a:ext uri="{FF2B5EF4-FFF2-40B4-BE49-F238E27FC236}">
                <a16:creationId xmlns:a16="http://schemas.microsoft.com/office/drawing/2014/main" id="{43D2637C-5C23-7820-59A3-CF5FCFF8411F}"/>
              </a:ext>
            </a:extLst>
          </p:cNvPr>
          <p:cNvSpPr>
            <a:spLocks noGrp="1" noChangeArrowheads="1"/>
          </p:cNvSpPr>
          <p:nvPr>
            <p:ph type="body" idx="1"/>
          </p:nvPr>
        </p:nvSpPr>
        <p:spPr>
          <a:xfrm>
            <a:off x="1409700" y="1690688"/>
            <a:ext cx="4495800" cy="4525963"/>
          </a:xfrm>
        </p:spPr>
        <p:txBody>
          <a:bodyPr/>
          <a:lstStyle/>
          <a:p>
            <a:pPr eaLnBrk="1" hangingPunct="1"/>
            <a:r>
              <a:rPr lang="en-US" altLang="en-US" sz="2800" dirty="0"/>
              <a:t>The Variance</a:t>
            </a:r>
          </a:p>
          <a:p>
            <a:pPr lvl="1" eaLnBrk="1" hangingPunct="1"/>
            <a:r>
              <a:rPr lang="en-US" altLang="en-US" sz="2800" dirty="0"/>
              <a:t>Population: 	</a:t>
            </a:r>
            <a:r>
              <a:rPr lang="el-GR" altLang="en-US" sz="2800" i="1" dirty="0">
                <a:cs typeface="Times New Roman" panose="02020603050405020304" pitchFamily="18" charset="0"/>
              </a:rPr>
              <a:t>σ</a:t>
            </a:r>
            <a:r>
              <a:rPr lang="en-US" altLang="en-US" sz="2800" i="1" baseline="30000" dirty="0">
                <a:cs typeface="Times New Roman" panose="02020603050405020304" pitchFamily="18" charset="0"/>
              </a:rPr>
              <a:t>2</a:t>
            </a:r>
            <a:endParaRPr lang="el-GR" altLang="en-US" sz="2800" i="1" dirty="0">
              <a:cs typeface="Times New Roman" panose="02020603050405020304" pitchFamily="18" charset="0"/>
            </a:endParaRPr>
          </a:p>
          <a:p>
            <a:pPr lvl="1" eaLnBrk="1" hangingPunct="1"/>
            <a:r>
              <a:rPr lang="en-US" altLang="en-US" sz="2800" dirty="0"/>
              <a:t>Sample:	</a:t>
            </a:r>
            <a:r>
              <a:rPr lang="en-US" altLang="en-US" sz="2800" i="1" dirty="0">
                <a:cs typeface="Times New Roman" panose="02020603050405020304" pitchFamily="18" charset="0"/>
              </a:rPr>
              <a:t>s</a:t>
            </a:r>
            <a:r>
              <a:rPr lang="en-US" altLang="en-US" sz="2800" i="1" baseline="30000" dirty="0">
                <a:cs typeface="Times New Roman" panose="02020603050405020304" pitchFamily="18" charset="0"/>
              </a:rPr>
              <a:t>2</a:t>
            </a:r>
            <a:endParaRPr lang="en-US" altLang="en-US" sz="2800" i="1" dirty="0"/>
          </a:p>
          <a:p>
            <a:pPr eaLnBrk="1" hangingPunct="1"/>
            <a:endParaRPr lang="en-US" altLang="en-US" sz="2800" dirty="0"/>
          </a:p>
        </p:txBody>
      </p:sp>
      <p:pic>
        <p:nvPicPr>
          <p:cNvPr id="4102" name="Picture 7" descr="ch2-21">
            <a:extLst>
              <a:ext uri="{FF2B5EF4-FFF2-40B4-BE49-F238E27FC236}">
                <a16:creationId xmlns:a16="http://schemas.microsoft.com/office/drawing/2014/main" id="{83B6FC3A-3D5E-89C3-B6EE-6C480A26E1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3373954"/>
            <a:ext cx="2009775"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3" name="Rectangle 9">
            <a:extLst>
              <a:ext uri="{FF2B5EF4-FFF2-40B4-BE49-F238E27FC236}">
                <a16:creationId xmlns:a16="http://schemas.microsoft.com/office/drawing/2014/main" id="{CF43E3F7-F900-E2C6-4620-43C7D0CA97A9}"/>
              </a:ext>
            </a:extLst>
          </p:cNvPr>
          <p:cNvSpPr>
            <a:spLocks noChangeArrowheads="1"/>
          </p:cNvSpPr>
          <p:nvPr/>
        </p:nvSpPr>
        <p:spPr bwMode="auto">
          <a:xfrm>
            <a:off x="1524000" y="302367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aphicFrame>
        <p:nvGraphicFramePr>
          <p:cNvPr id="4098" name="Object 8">
            <a:extLst>
              <a:ext uri="{FF2B5EF4-FFF2-40B4-BE49-F238E27FC236}">
                <a16:creationId xmlns:a16="http://schemas.microsoft.com/office/drawing/2014/main" id="{E64F9DC1-0D1E-F6FE-FCE0-F705593BBC50}"/>
              </a:ext>
            </a:extLst>
          </p:cNvPr>
          <p:cNvGraphicFramePr>
            <a:graphicFrameLocks noChangeAspect="1"/>
          </p:cNvGraphicFramePr>
          <p:nvPr>
            <p:extLst>
              <p:ext uri="{D42A27DB-BD31-4B8C-83A1-F6EECF244321}">
                <p14:modId xmlns:p14="http://schemas.microsoft.com/office/powerpoint/2010/main" val="3477641218"/>
              </p:ext>
            </p:extLst>
          </p:nvPr>
        </p:nvGraphicFramePr>
        <p:xfrm>
          <a:off x="3505199" y="3332680"/>
          <a:ext cx="2362200" cy="912813"/>
        </p:xfrm>
        <a:graphic>
          <a:graphicData uri="http://schemas.openxmlformats.org/presentationml/2006/ole">
            <mc:AlternateContent xmlns:mc="http://schemas.openxmlformats.org/markup-compatibility/2006">
              <mc:Choice xmlns:v="urn:schemas-microsoft-com:vml" Requires="v">
                <p:oleObj name="Equation" r:id="rId3" imgW="1143000" imgH="444500" progId="Equation.3">
                  <p:embed/>
                </p:oleObj>
              </mc:Choice>
              <mc:Fallback>
                <p:oleObj name="Equation" r:id="rId3" imgW="1143000" imgH="444500" progId="Equation.3">
                  <p:embed/>
                  <p:pic>
                    <p:nvPicPr>
                      <p:cNvPr id="4098" name="Object 8">
                        <a:extLst>
                          <a:ext uri="{FF2B5EF4-FFF2-40B4-BE49-F238E27FC236}">
                            <a16:creationId xmlns:a16="http://schemas.microsoft.com/office/drawing/2014/main" id="{E64F9DC1-0D1E-F6FE-FCE0-F705593BBC5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199" y="3332680"/>
                        <a:ext cx="2362200" cy="912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4" name="Rectangle 11">
            <a:extLst>
              <a:ext uri="{FF2B5EF4-FFF2-40B4-BE49-F238E27FC236}">
                <a16:creationId xmlns:a16="http://schemas.microsoft.com/office/drawing/2014/main" id="{0C943A4B-78A0-A262-35F9-DC708A65F295}"/>
              </a:ext>
            </a:extLst>
          </p:cNvPr>
          <p:cNvSpPr>
            <a:spLocks noChangeArrowheads="1"/>
          </p:cNvSpPr>
          <p:nvPr/>
        </p:nvSpPr>
        <p:spPr bwMode="auto">
          <a:xfrm>
            <a:off x="1524000" y="3004622"/>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 name="Rectangle 1">
            <a:extLst>
              <a:ext uri="{FF2B5EF4-FFF2-40B4-BE49-F238E27FC236}">
                <a16:creationId xmlns:a16="http://schemas.microsoft.com/office/drawing/2014/main" id="{A2D7E2A3-7827-D33B-36B2-08FB0A4B51C6}"/>
              </a:ext>
            </a:extLst>
          </p:cNvPr>
          <p:cNvSpPr/>
          <p:nvPr/>
        </p:nvSpPr>
        <p:spPr>
          <a:xfrm>
            <a:off x="4571999" y="3831154"/>
            <a:ext cx="1066800" cy="563564"/>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 name="Object 4">
            <a:extLst>
              <a:ext uri="{FF2B5EF4-FFF2-40B4-BE49-F238E27FC236}">
                <a16:creationId xmlns:a16="http://schemas.microsoft.com/office/drawing/2014/main" id="{17F2139C-2146-229B-2F66-D75EDE9CE655}"/>
              </a:ext>
            </a:extLst>
          </p:cNvPr>
          <p:cNvGraphicFramePr>
            <a:graphicFrameLocks noChangeAspect="1"/>
          </p:cNvGraphicFramePr>
          <p:nvPr>
            <p:extLst>
              <p:ext uri="{D42A27DB-BD31-4B8C-83A1-F6EECF244321}">
                <p14:modId xmlns:p14="http://schemas.microsoft.com/office/powerpoint/2010/main" val="1850341840"/>
              </p:ext>
            </p:extLst>
          </p:nvPr>
        </p:nvGraphicFramePr>
        <p:xfrm>
          <a:off x="2438400" y="4838702"/>
          <a:ext cx="2667000" cy="987425"/>
        </p:xfrm>
        <a:graphic>
          <a:graphicData uri="http://schemas.openxmlformats.org/presentationml/2006/ole">
            <mc:AlternateContent xmlns:mc="http://schemas.openxmlformats.org/markup-compatibility/2006">
              <mc:Choice xmlns:v="urn:schemas-microsoft-com:vml" Requires="v">
                <p:oleObj name="Equation" r:id="rId5" imgW="1371600" imgH="507960" progId="Equation.3">
                  <p:embed/>
                </p:oleObj>
              </mc:Choice>
              <mc:Fallback>
                <p:oleObj name="Equation" r:id="rId5" imgW="1371600" imgH="507960" progId="Equation.3">
                  <p:embed/>
                  <p:pic>
                    <p:nvPicPr>
                      <p:cNvPr id="36868" name="Object 4">
                        <a:extLst>
                          <a:ext uri="{FF2B5EF4-FFF2-40B4-BE49-F238E27FC236}">
                            <a16:creationId xmlns:a16="http://schemas.microsoft.com/office/drawing/2014/main" id="{E857B0B8-0A42-5F03-DD73-A6682670AE4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4838702"/>
                        <a:ext cx="2667000" cy="987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 name="Object 6">
            <a:extLst>
              <a:ext uri="{FF2B5EF4-FFF2-40B4-BE49-F238E27FC236}">
                <a16:creationId xmlns:a16="http://schemas.microsoft.com/office/drawing/2014/main" id="{0150901A-838F-42D2-9863-707F41E8C633}"/>
              </a:ext>
            </a:extLst>
          </p:cNvPr>
          <p:cNvGraphicFramePr>
            <a:graphicFrameLocks noChangeAspect="1"/>
          </p:cNvGraphicFramePr>
          <p:nvPr>
            <p:extLst>
              <p:ext uri="{D42A27DB-BD31-4B8C-83A1-F6EECF244321}">
                <p14:modId xmlns:p14="http://schemas.microsoft.com/office/powerpoint/2010/main" val="847120513"/>
              </p:ext>
            </p:extLst>
          </p:nvPr>
        </p:nvGraphicFramePr>
        <p:xfrm>
          <a:off x="6096000" y="4838701"/>
          <a:ext cx="2590800" cy="958850"/>
        </p:xfrm>
        <a:graphic>
          <a:graphicData uri="http://schemas.openxmlformats.org/presentationml/2006/ole">
            <mc:AlternateContent xmlns:mc="http://schemas.openxmlformats.org/markup-compatibility/2006">
              <mc:Choice xmlns:v="urn:schemas-microsoft-com:vml" Requires="v">
                <p:oleObj name="Equation" r:id="rId7" imgW="1371600" imgH="507960" progId="Equation.3">
                  <p:embed/>
                </p:oleObj>
              </mc:Choice>
              <mc:Fallback>
                <p:oleObj name="Equation" r:id="rId7" imgW="1371600" imgH="507960" progId="Equation.3">
                  <p:embed/>
                  <p:pic>
                    <p:nvPicPr>
                      <p:cNvPr id="36870" name="Object 6">
                        <a:extLst>
                          <a:ext uri="{FF2B5EF4-FFF2-40B4-BE49-F238E27FC236}">
                            <a16:creationId xmlns:a16="http://schemas.microsoft.com/office/drawing/2014/main" id="{624C67D4-9022-36A5-7CBB-277779A6BED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0" y="4838701"/>
                        <a:ext cx="2590800" cy="958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fade">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fade">
                                      <p:cBhvr>
                                        <p:cTn id="18"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a:extLst>
              <a:ext uri="{FF2B5EF4-FFF2-40B4-BE49-F238E27FC236}">
                <a16:creationId xmlns:a16="http://schemas.microsoft.com/office/drawing/2014/main" id="{3356F334-E0C9-11D3-F149-254CCC56C3F4}"/>
              </a:ext>
            </a:extLst>
          </p:cNvPr>
          <p:cNvSpPr>
            <a:spLocks noGrp="1" noChangeArrowheads="1"/>
          </p:cNvSpPr>
          <p:nvPr>
            <p:ph type="title"/>
          </p:nvPr>
        </p:nvSpPr>
        <p:spPr/>
        <p:txBody>
          <a:bodyPr>
            <a:normAutofit fontScale="90000"/>
          </a:bodyPr>
          <a:lstStyle/>
          <a:p>
            <a:pPr eaLnBrk="1" hangingPunct="1"/>
            <a:r>
              <a:rPr lang="en-US" altLang="en-US"/>
              <a:t>A closer look at bias: Sample variance</a:t>
            </a:r>
          </a:p>
        </p:txBody>
      </p:sp>
      <p:graphicFrame>
        <p:nvGraphicFramePr>
          <p:cNvPr id="36868" name="Object 4">
            <a:extLst>
              <a:ext uri="{FF2B5EF4-FFF2-40B4-BE49-F238E27FC236}">
                <a16:creationId xmlns:a16="http://schemas.microsoft.com/office/drawing/2014/main" id="{E857B0B8-0A42-5F03-DD73-A6682670AE4C}"/>
              </a:ext>
            </a:extLst>
          </p:cNvPr>
          <p:cNvGraphicFramePr>
            <a:graphicFrameLocks noGrp="1" noChangeAspect="1"/>
          </p:cNvGraphicFramePr>
          <p:nvPr>
            <p:ph sz="half" idx="1"/>
          </p:nvPr>
        </p:nvGraphicFramePr>
        <p:xfrm>
          <a:off x="2895600" y="1524001"/>
          <a:ext cx="2667000" cy="987425"/>
        </p:xfrm>
        <a:graphic>
          <a:graphicData uri="http://schemas.openxmlformats.org/presentationml/2006/ole">
            <mc:AlternateContent xmlns:mc="http://schemas.openxmlformats.org/markup-compatibility/2006">
              <mc:Choice xmlns:v="urn:schemas-microsoft-com:vml" Requires="v">
                <p:oleObj name="Equation" r:id="rId2" imgW="1371600" imgH="507960" progId="Equation.3">
                  <p:embed/>
                </p:oleObj>
              </mc:Choice>
              <mc:Fallback>
                <p:oleObj name="Equation" r:id="rId2" imgW="1371600" imgH="507960" progId="Equation.3">
                  <p:embed/>
                  <p:pic>
                    <p:nvPicPr>
                      <p:cNvPr id="36868" name="Object 4">
                        <a:extLst>
                          <a:ext uri="{FF2B5EF4-FFF2-40B4-BE49-F238E27FC236}">
                            <a16:creationId xmlns:a16="http://schemas.microsoft.com/office/drawing/2014/main" id="{E857B0B8-0A42-5F03-DD73-A6682670AE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1524001"/>
                        <a:ext cx="2667000" cy="9874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6870" name="Object 6">
            <a:extLst>
              <a:ext uri="{FF2B5EF4-FFF2-40B4-BE49-F238E27FC236}">
                <a16:creationId xmlns:a16="http://schemas.microsoft.com/office/drawing/2014/main" id="{624C67D4-9022-36A5-7CBB-277779A6BEDD}"/>
              </a:ext>
            </a:extLst>
          </p:cNvPr>
          <p:cNvGraphicFramePr>
            <a:graphicFrameLocks noGrp="1" noChangeAspect="1"/>
          </p:cNvGraphicFramePr>
          <p:nvPr>
            <p:ph sz="quarter" idx="2"/>
          </p:nvPr>
        </p:nvGraphicFramePr>
        <p:xfrm>
          <a:off x="6553200" y="1524000"/>
          <a:ext cx="2590800" cy="958850"/>
        </p:xfrm>
        <a:graphic>
          <a:graphicData uri="http://schemas.openxmlformats.org/presentationml/2006/ole">
            <mc:AlternateContent xmlns:mc="http://schemas.openxmlformats.org/markup-compatibility/2006">
              <mc:Choice xmlns:v="urn:schemas-microsoft-com:vml" Requires="v">
                <p:oleObj name="Equation" r:id="rId4" imgW="1371600" imgH="507960" progId="Equation.3">
                  <p:embed/>
                </p:oleObj>
              </mc:Choice>
              <mc:Fallback>
                <p:oleObj name="Equation" r:id="rId4" imgW="1371600" imgH="507960" progId="Equation.3">
                  <p:embed/>
                  <p:pic>
                    <p:nvPicPr>
                      <p:cNvPr id="36870" name="Object 6">
                        <a:extLst>
                          <a:ext uri="{FF2B5EF4-FFF2-40B4-BE49-F238E27FC236}">
                            <a16:creationId xmlns:a16="http://schemas.microsoft.com/office/drawing/2014/main" id="{624C67D4-9022-36A5-7CBB-277779A6BED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1524000"/>
                        <a:ext cx="2590800" cy="958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875" name="Text Box 11">
            <a:extLst>
              <a:ext uri="{FF2B5EF4-FFF2-40B4-BE49-F238E27FC236}">
                <a16:creationId xmlns:a16="http://schemas.microsoft.com/office/drawing/2014/main" id="{9598D5BC-19A2-E69D-7A8B-FD0F05B61395}"/>
              </a:ext>
            </a:extLst>
          </p:cNvPr>
          <p:cNvSpPr txBox="1">
            <a:spLocks noChangeArrowheads="1"/>
          </p:cNvSpPr>
          <p:nvPr/>
        </p:nvSpPr>
        <p:spPr bwMode="auto">
          <a:xfrm>
            <a:off x="2514600" y="2971800"/>
            <a:ext cx="7315200" cy="23083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latin typeface="Times New Roman" panose="02020603050405020304" pitchFamily="18" charset="0"/>
              </a:rPr>
              <a:t>Degrees of freedom</a:t>
            </a:r>
          </a:p>
          <a:p>
            <a:pPr lvl="1" eaLnBrk="1" hangingPunct="1">
              <a:spcBef>
                <a:spcPct val="50000"/>
              </a:spcBef>
            </a:pPr>
            <a:r>
              <a:rPr lang="en-US" altLang="en-US" sz="2400">
                <a:latin typeface="Times New Roman" panose="02020603050405020304" pitchFamily="18" charset="0"/>
              </a:rPr>
              <a:t>If we know the mean, how many scores are free to vary?</a:t>
            </a:r>
          </a:p>
          <a:p>
            <a:pPr lvl="1" eaLnBrk="1" hangingPunct="1">
              <a:spcBef>
                <a:spcPct val="50000"/>
              </a:spcBef>
            </a:pPr>
            <a:r>
              <a:rPr lang="en-US" altLang="en-US" sz="2400">
                <a:latin typeface="Times New Roman" panose="02020603050405020304" pitchFamily="18" charset="0"/>
              </a:rPr>
              <a:t>Knowing the mean and (n-1) scores, we know (can calculate) the last score</a:t>
            </a:r>
            <a:r>
              <a:rPr lang="en-US" altLang="en-US" sz="2000">
                <a:latin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animEffect transition="in" filter="fade">
                                      <p:cBhvr>
                                        <p:cTn id="7" dur="2000"/>
                                        <p:tgtEl>
                                          <p:spTgt spid="368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36870"/>
                                        </p:tgtEl>
                                        <p:attrNameLst>
                                          <p:attrName>style.visibility</p:attrName>
                                        </p:attrNameLst>
                                      </p:cBhvr>
                                      <p:to>
                                        <p:strVal val="visible"/>
                                      </p:to>
                                    </p:set>
                                    <p:animEffect transition="in" filter="fade">
                                      <p:cBhvr>
                                        <p:cTn id="12" dur="2000"/>
                                        <p:tgtEl>
                                          <p:spTgt spid="3687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6875"/>
                                        </p:tgtEl>
                                        <p:attrNameLst>
                                          <p:attrName>style.visibility</p:attrName>
                                        </p:attrNameLst>
                                      </p:cBhvr>
                                      <p:to>
                                        <p:strVal val="visible"/>
                                      </p:to>
                                    </p:set>
                                    <p:animEffect transition="in" filter="fade">
                                      <p:cBhvr>
                                        <p:cTn id="17" dur="2000"/>
                                        <p:tgtEl>
                                          <p:spTgt spid="368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a:extLst>
              <a:ext uri="{FF2B5EF4-FFF2-40B4-BE49-F238E27FC236}">
                <a16:creationId xmlns:a16="http://schemas.microsoft.com/office/drawing/2014/main" id="{ECDA1A18-7998-8C50-FB63-F6BD3B0A4A8C}"/>
              </a:ext>
            </a:extLst>
          </p:cNvPr>
          <p:cNvSpPr>
            <a:spLocks noGrp="1" noChangeArrowheads="1"/>
          </p:cNvSpPr>
          <p:nvPr>
            <p:ph type="title"/>
          </p:nvPr>
        </p:nvSpPr>
        <p:spPr/>
        <p:txBody>
          <a:bodyPr>
            <a:normAutofit fontScale="90000"/>
          </a:bodyPr>
          <a:lstStyle/>
          <a:p>
            <a:r>
              <a:rPr lang="en-US" altLang="en-US" sz="2400"/>
              <a:t>Testing a Sample Mean When </a:t>
            </a:r>
            <a:r>
              <a:rPr lang="el-GR" altLang="en-US" sz="2400">
                <a:cs typeface="Times New Roman" panose="02020603050405020304" pitchFamily="18" charset="0"/>
              </a:rPr>
              <a:t>σ</a:t>
            </a:r>
            <a:r>
              <a:rPr lang="en-US" altLang="en-US" sz="2400">
                <a:cs typeface="Times New Roman" panose="02020603050405020304" pitchFamily="18" charset="0"/>
              </a:rPr>
              <a:t> is </a:t>
            </a:r>
            <a:r>
              <a:rPr lang="en-US" altLang="en-US" sz="2400" b="1">
                <a:cs typeface="Times New Roman" panose="02020603050405020304" pitchFamily="18" charset="0"/>
              </a:rPr>
              <a:t>unknown</a:t>
            </a:r>
            <a:r>
              <a:rPr lang="en-US" altLang="en-US" sz="2400">
                <a:cs typeface="Times New Roman" panose="02020603050405020304" pitchFamily="18" charset="0"/>
              </a:rPr>
              <a:t>-</a:t>
            </a:r>
            <a:br>
              <a:rPr lang="en-US" altLang="en-US" sz="2400">
                <a:cs typeface="Times New Roman" panose="02020603050405020304" pitchFamily="18" charset="0"/>
              </a:rPr>
            </a:br>
            <a:r>
              <a:rPr lang="en-US" altLang="en-US" sz="2400">
                <a:cs typeface="Times New Roman" panose="02020603050405020304" pitchFamily="18" charset="0"/>
              </a:rPr>
              <a:t>The One Sample </a:t>
            </a:r>
            <a:r>
              <a:rPr lang="en-US" altLang="en-US" sz="2400" i="1">
                <a:cs typeface="Times New Roman" panose="02020603050405020304" pitchFamily="18" charset="0"/>
              </a:rPr>
              <a:t>t</a:t>
            </a:r>
            <a:r>
              <a:rPr lang="en-US" altLang="en-US" sz="2400">
                <a:cs typeface="Times New Roman" panose="02020603050405020304" pitchFamily="18" charset="0"/>
              </a:rPr>
              <a:t> Test</a:t>
            </a:r>
            <a:endParaRPr lang="el-GR" altLang="en-US" sz="2400">
              <a:cs typeface="Times New Roman" panose="02020603050405020304" pitchFamily="18" charset="0"/>
            </a:endParaRPr>
          </a:p>
        </p:txBody>
      </p:sp>
      <p:sp>
        <p:nvSpPr>
          <p:cNvPr id="112643" name="Rectangle 3">
            <a:extLst>
              <a:ext uri="{FF2B5EF4-FFF2-40B4-BE49-F238E27FC236}">
                <a16:creationId xmlns:a16="http://schemas.microsoft.com/office/drawing/2014/main" id="{D7D0617A-1BD3-CB53-9979-77D11C6A15BB}"/>
              </a:ext>
            </a:extLst>
          </p:cNvPr>
          <p:cNvSpPr>
            <a:spLocks noGrp="1" noChangeArrowheads="1"/>
          </p:cNvSpPr>
          <p:nvPr>
            <p:ph type="body" sz="half" idx="1"/>
          </p:nvPr>
        </p:nvSpPr>
        <p:spPr>
          <a:xfrm>
            <a:off x="609600" y="1013619"/>
            <a:ext cx="8915400" cy="4830763"/>
          </a:xfrm>
        </p:spPr>
        <p:txBody>
          <a:bodyPr/>
          <a:lstStyle/>
          <a:p>
            <a:pPr marL="0" indent="0"/>
            <a:r>
              <a:rPr lang="en-US" altLang="en-US" sz="2000" dirty="0"/>
              <a:t>If we have to estimate the variance of the population with our data, we have to use </a:t>
            </a:r>
            <a:r>
              <a:rPr lang="en-US" altLang="en-US" sz="2000" i="1" dirty="0"/>
              <a:t>s</a:t>
            </a:r>
            <a:r>
              <a:rPr lang="en-US" altLang="en-US" sz="2000" i="1" baseline="30000" dirty="0"/>
              <a:t>2</a:t>
            </a:r>
            <a:r>
              <a:rPr lang="en-US" altLang="en-US" sz="2000" i="1" dirty="0"/>
              <a:t>, </a:t>
            </a:r>
            <a:r>
              <a:rPr lang="en-US" altLang="en-US" sz="2000" dirty="0"/>
              <a:t>the </a:t>
            </a:r>
            <a:r>
              <a:rPr lang="en-US" altLang="en-US" sz="2000" b="1" dirty="0"/>
              <a:t>unbiased</a:t>
            </a:r>
            <a:r>
              <a:rPr lang="en-US" altLang="en-US" sz="2000" dirty="0"/>
              <a:t> estimate. </a:t>
            </a:r>
          </a:p>
          <a:p>
            <a:pPr marL="0" indent="0"/>
            <a:r>
              <a:rPr lang="en-US" altLang="en-US" sz="2000" dirty="0"/>
              <a:t>This also requires evaluating our test statistic against the t distribution.</a:t>
            </a:r>
          </a:p>
          <a:p>
            <a:pPr marL="0" indent="0"/>
            <a:r>
              <a:rPr lang="en-US" altLang="en-US" sz="2000" i="1"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3072E3FF-2B15-48B1-4C40-760054C83109}"/>
              </a:ext>
            </a:extLst>
          </p:cNvPr>
          <p:cNvSpPr>
            <a:spLocks noChangeArrowheads="1"/>
          </p:cNvSpPr>
          <p:nvPr/>
        </p:nvSpPr>
        <p:spPr bwMode="auto">
          <a:xfrm>
            <a:off x="1524000" y="0"/>
            <a:ext cx="457200" cy="6858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4451" name="Text Box 3">
            <a:extLst>
              <a:ext uri="{FF2B5EF4-FFF2-40B4-BE49-F238E27FC236}">
                <a16:creationId xmlns:a16="http://schemas.microsoft.com/office/drawing/2014/main" id="{685119FD-6151-D2E1-7D8F-574B354A0BE4}"/>
              </a:ext>
            </a:extLst>
          </p:cNvPr>
          <p:cNvSpPr txBox="1">
            <a:spLocks noChangeArrowheads="1"/>
          </p:cNvSpPr>
          <p:nvPr/>
        </p:nvSpPr>
        <p:spPr bwMode="auto">
          <a:xfrm>
            <a:off x="1600200" y="4343400"/>
            <a:ext cx="3810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latin typeface="Courier" pitchFamily="49" charset="0"/>
              </a:rPr>
              <a:t>REVIEW</a:t>
            </a:r>
          </a:p>
        </p:txBody>
      </p:sp>
      <p:sp>
        <p:nvSpPr>
          <p:cNvPr id="104452" name="Rectangle 4">
            <a:extLst>
              <a:ext uri="{FF2B5EF4-FFF2-40B4-BE49-F238E27FC236}">
                <a16:creationId xmlns:a16="http://schemas.microsoft.com/office/drawing/2014/main" id="{401F842E-54EF-F2C0-DF76-35ABA73C74B9}"/>
              </a:ext>
            </a:extLst>
          </p:cNvPr>
          <p:cNvSpPr>
            <a:spLocks noChangeArrowheads="1"/>
          </p:cNvSpPr>
          <p:nvPr/>
        </p:nvSpPr>
        <p:spPr bwMode="auto">
          <a:xfrm>
            <a:off x="2514600" y="838201"/>
            <a:ext cx="7086600" cy="3140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000">
                <a:latin typeface="Courier" pitchFamily="49" charset="0"/>
              </a:rPr>
              <a:t>&gt; cards8&lt;-c()</a:t>
            </a:r>
          </a:p>
          <a:p>
            <a:r>
              <a:rPr lang="en-US" altLang="en-US" sz="2000">
                <a:latin typeface="Courier" pitchFamily="49" charset="0"/>
              </a:rPr>
              <a:t>&gt; for (i in 1:1000){cards8&lt;-c(cards8,mean(sample(2:10,8,replace = TRUE)))}</a:t>
            </a:r>
          </a:p>
          <a:p>
            <a:r>
              <a:rPr lang="en-US" altLang="en-US" sz="2000">
                <a:latin typeface="Courier" pitchFamily="49" charset="0"/>
              </a:rPr>
              <a:t>&gt; hist(cards8)</a:t>
            </a:r>
          </a:p>
          <a:p>
            <a:r>
              <a:rPr lang="en-US" altLang="en-US" sz="2000">
                <a:latin typeface="Courier" pitchFamily="49" charset="0"/>
              </a:rPr>
              <a:t>&gt; cards30&lt;-c()</a:t>
            </a:r>
          </a:p>
          <a:p>
            <a:r>
              <a:rPr lang="en-US" altLang="en-US" sz="2000">
                <a:latin typeface="Courier" pitchFamily="49" charset="0"/>
              </a:rPr>
              <a:t>&gt; for (i in 1:1000){cards30&lt;-c(cards30,mean(sample(2:10,30,replace = TRUE)))}</a:t>
            </a:r>
          </a:p>
          <a:p>
            <a:r>
              <a:rPr lang="en-US" altLang="en-US" sz="2000">
                <a:latin typeface="Courier" pitchFamily="49" charset="0"/>
              </a:rPr>
              <a:t>&gt; hist(cards30)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46EAEE1-37AF-A1BD-3896-B38BAB6C7EE5}"/>
              </a:ext>
            </a:extLst>
          </p:cNvPr>
          <p:cNvSpPr>
            <a:spLocks noGrp="1" noChangeArrowheads="1"/>
          </p:cNvSpPr>
          <p:nvPr>
            <p:ph type="title"/>
          </p:nvPr>
        </p:nvSpPr>
        <p:spPr/>
        <p:txBody>
          <a:bodyPr/>
          <a:lstStyle/>
          <a:p>
            <a:r>
              <a:rPr lang="en-US" altLang="en-US"/>
              <a:t>More on the t-distribution</a:t>
            </a:r>
          </a:p>
        </p:txBody>
      </p:sp>
      <p:sp>
        <p:nvSpPr>
          <p:cNvPr id="15363" name="Rectangle 3">
            <a:extLst>
              <a:ext uri="{FF2B5EF4-FFF2-40B4-BE49-F238E27FC236}">
                <a16:creationId xmlns:a16="http://schemas.microsoft.com/office/drawing/2014/main" id="{88C5F654-5623-3206-9310-FE1AD974B020}"/>
              </a:ext>
            </a:extLst>
          </p:cNvPr>
          <p:cNvSpPr>
            <a:spLocks noGrp="1" noChangeArrowheads="1"/>
          </p:cNvSpPr>
          <p:nvPr>
            <p:ph idx="1"/>
          </p:nvPr>
        </p:nvSpPr>
        <p:spPr/>
        <p:txBody>
          <a:bodyPr/>
          <a:lstStyle/>
          <a:p>
            <a:r>
              <a:rPr lang="en-US" altLang="en-US" i="1"/>
              <a:t>Student’s</a:t>
            </a:r>
            <a:r>
              <a:rPr lang="en-US" altLang="en-US"/>
              <a:t> t-distribution (pseudonym of W.S. Gosset, statistician for Guiness brewery; 1908) is fatter in the tails relative to the normal curve, reflecting the greater uncertainty inherent in a smaller sample</a:t>
            </a:r>
          </a:p>
        </p:txBody>
      </p:sp>
      <p:pic>
        <p:nvPicPr>
          <p:cNvPr id="15365" name="Picture 5">
            <a:extLst>
              <a:ext uri="{FF2B5EF4-FFF2-40B4-BE49-F238E27FC236}">
                <a16:creationId xmlns:a16="http://schemas.microsoft.com/office/drawing/2014/main" id="{95056E48-83A8-78CB-C972-9E7E1AFC5F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3124200"/>
            <a:ext cx="3181350" cy="2076450"/>
          </a:xfrm>
          <a:prstGeom prst="rect">
            <a:avLst/>
          </a:prstGeom>
          <a:noFill/>
          <a:extLst>
            <a:ext uri="{909E8E84-426E-40DD-AFC4-6F175D3DCCD1}">
              <a14:hiddenFill xmlns:a14="http://schemas.microsoft.com/office/drawing/2010/main">
                <a:solidFill>
                  <a:srgbClr val="FFFFFF"/>
                </a:solidFill>
              </a14:hiddenFill>
            </a:ext>
          </a:extLst>
        </p:spPr>
      </p:pic>
      <p:sp>
        <p:nvSpPr>
          <p:cNvPr id="15366" name="Rectangle 6">
            <a:extLst>
              <a:ext uri="{FF2B5EF4-FFF2-40B4-BE49-F238E27FC236}">
                <a16:creationId xmlns:a16="http://schemas.microsoft.com/office/drawing/2014/main" id="{FAE6EB4D-6D8D-97A2-0EDC-BF0E8F9C1A7C}"/>
              </a:ext>
            </a:extLst>
          </p:cNvPr>
          <p:cNvSpPr>
            <a:spLocks noChangeArrowheads="1"/>
          </p:cNvSpPr>
          <p:nvPr/>
        </p:nvSpPr>
        <p:spPr bwMode="auto">
          <a:xfrm>
            <a:off x="1905000" y="2895600"/>
            <a:ext cx="41910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defRPr sz="2400">
                <a:solidFill>
                  <a:schemeClr val="tx1"/>
                </a:solidFill>
                <a:latin typeface="Times New Roman" panose="02020603050405020304" pitchFamily="18" charset="0"/>
              </a:defRPr>
            </a:lvl1pPr>
            <a:lvl2pPr marL="742950" indent="-285750">
              <a:spcBef>
                <a:spcPct val="20000"/>
              </a:spcBef>
              <a:buChar char="–"/>
              <a:defRPr sz="24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Font typeface="Wingdings" panose="05000000000000000000" pitchFamily="2" charset="2"/>
              <a:buChar char="§"/>
              <a:defRPr sz="2000">
                <a:solidFill>
                  <a:schemeClr val="tx1"/>
                </a:solidFill>
                <a:latin typeface="Times New Roman" panose="02020603050405020304" pitchFamily="18" charset="0"/>
              </a:defRPr>
            </a:lvl5pPr>
            <a:lvl6pPr marL="25146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6pPr>
            <a:lvl7pPr marL="29718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7pPr>
            <a:lvl8pPr marL="34290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8pPr>
            <a:lvl9pPr marL="3886200" indent="-228600" fontAlgn="base">
              <a:spcBef>
                <a:spcPct val="20000"/>
              </a:spcBef>
              <a:spcAft>
                <a:spcPct val="0"/>
              </a:spcAft>
              <a:buFont typeface="Wingdings" panose="05000000000000000000" pitchFamily="2" charset="2"/>
              <a:buChar char="§"/>
              <a:defRPr sz="2000">
                <a:solidFill>
                  <a:schemeClr val="tx1"/>
                </a:solidFill>
                <a:latin typeface="Times New Roman" panose="02020603050405020304" pitchFamily="18" charset="0"/>
              </a:defRPr>
            </a:lvl9pPr>
          </a:lstStyle>
          <a:p>
            <a:r>
              <a:rPr lang="en-US" altLang="en-US" i="1"/>
              <a:t>n=</a:t>
            </a:r>
            <a:r>
              <a:rPr lang="en-US" altLang="en-US" i="1">
                <a:cs typeface="Arial" panose="020B0604020202020204" pitchFamily="34" charset="0"/>
              </a:rPr>
              <a:t>∞</a:t>
            </a:r>
            <a:r>
              <a:rPr lang="en-US" altLang="en-US" i="1"/>
              <a:t>  	P(t &gt; 2) = 2.3%</a:t>
            </a:r>
          </a:p>
          <a:p>
            <a:r>
              <a:rPr lang="en-US" altLang="en-US" i="1"/>
              <a:t>n=9	P(t &gt; 2) = 3.8%</a:t>
            </a:r>
          </a:p>
          <a:p>
            <a:r>
              <a:rPr lang="en-US" altLang="en-US" i="1"/>
              <a:t>n=6	P(t &gt; 2) = 4.6%</a:t>
            </a:r>
          </a:p>
          <a:p>
            <a:r>
              <a:rPr lang="en-US" altLang="en-US" i="1"/>
              <a:t>n=4	P(t &gt; 2) = 5.8%</a:t>
            </a:r>
          </a:p>
          <a:p>
            <a:r>
              <a:rPr lang="en-US" altLang="en-US" i="1"/>
              <a:t>n=3	P(t &gt; 2) = 7.0%</a:t>
            </a:r>
          </a:p>
          <a:p>
            <a:r>
              <a:rPr lang="en-US" altLang="en-US" i="1"/>
              <a:t>n=2	P(t &gt; 2) = 9.2%</a:t>
            </a:r>
          </a:p>
          <a:p>
            <a:r>
              <a:rPr lang="en-US" altLang="en-US" i="1"/>
              <a:t>n=1	P(t &gt; 2) = 14.8%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699C4A-3A72-C3D4-D314-039ECE2820A3}"/>
            </a:ext>
          </a:extLst>
        </p:cNvPr>
        <p:cNvGrpSpPr/>
        <p:nvPr/>
      </p:nvGrpSpPr>
      <p:grpSpPr>
        <a:xfrm>
          <a:off x="0" y="0"/>
          <a:ext cx="0" cy="0"/>
          <a:chOff x="0" y="0"/>
          <a:chExt cx="0" cy="0"/>
        </a:xfrm>
      </p:grpSpPr>
      <p:sp>
        <p:nvSpPr>
          <p:cNvPr id="112642" name="Rectangle 2">
            <a:extLst>
              <a:ext uri="{FF2B5EF4-FFF2-40B4-BE49-F238E27FC236}">
                <a16:creationId xmlns:a16="http://schemas.microsoft.com/office/drawing/2014/main" id="{81A9F001-A90B-A7B3-02A1-23BD6655DC9D}"/>
              </a:ext>
            </a:extLst>
          </p:cNvPr>
          <p:cNvSpPr>
            <a:spLocks noGrp="1" noChangeArrowheads="1"/>
          </p:cNvSpPr>
          <p:nvPr>
            <p:ph type="title"/>
          </p:nvPr>
        </p:nvSpPr>
        <p:spPr/>
        <p:txBody>
          <a:bodyPr>
            <a:normAutofit fontScale="90000"/>
          </a:bodyPr>
          <a:lstStyle/>
          <a:p>
            <a:r>
              <a:rPr lang="en-US" altLang="en-US" sz="2400"/>
              <a:t>Testing a Sample Mean When </a:t>
            </a:r>
            <a:r>
              <a:rPr lang="el-GR" altLang="en-US" sz="2400">
                <a:cs typeface="Times New Roman" panose="02020603050405020304" pitchFamily="18" charset="0"/>
              </a:rPr>
              <a:t>σ</a:t>
            </a:r>
            <a:r>
              <a:rPr lang="en-US" altLang="en-US" sz="2400">
                <a:cs typeface="Times New Roman" panose="02020603050405020304" pitchFamily="18" charset="0"/>
              </a:rPr>
              <a:t> is </a:t>
            </a:r>
            <a:r>
              <a:rPr lang="en-US" altLang="en-US" sz="2400" b="1">
                <a:cs typeface="Times New Roman" panose="02020603050405020304" pitchFamily="18" charset="0"/>
              </a:rPr>
              <a:t>unknown</a:t>
            </a:r>
            <a:r>
              <a:rPr lang="en-US" altLang="en-US" sz="2400">
                <a:cs typeface="Times New Roman" panose="02020603050405020304" pitchFamily="18" charset="0"/>
              </a:rPr>
              <a:t>-</a:t>
            </a:r>
            <a:br>
              <a:rPr lang="en-US" altLang="en-US" sz="2400">
                <a:cs typeface="Times New Roman" panose="02020603050405020304" pitchFamily="18" charset="0"/>
              </a:rPr>
            </a:br>
            <a:r>
              <a:rPr lang="en-US" altLang="en-US" sz="2400">
                <a:cs typeface="Times New Roman" panose="02020603050405020304" pitchFamily="18" charset="0"/>
              </a:rPr>
              <a:t>The One Sample </a:t>
            </a:r>
            <a:r>
              <a:rPr lang="en-US" altLang="en-US" sz="2400" i="1">
                <a:cs typeface="Times New Roman" panose="02020603050405020304" pitchFamily="18" charset="0"/>
              </a:rPr>
              <a:t>t</a:t>
            </a:r>
            <a:r>
              <a:rPr lang="en-US" altLang="en-US" sz="2400">
                <a:cs typeface="Times New Roman" panose="02020603050405020304" pitchFamily="18" charset="0"/>
              </a:rPr>
              <a:t> Test</a:t>
            </a:r>
            <a:endParaRPr lang="el-GR" altLang="en-US" sz="2400">
              <a:cs typeface="Times New Roman" panose="02020603050405020304" pitchFamily="18" charset="0"/>
            </a:endParaRPr>
          </a:p>
        </p:txBody>
      </p:sp>
      <p:sp>
        <p:nvSpPr>
          <p:cNvPr id="112643" name="Rectangle 3">
            <a:extLst>
              <a:ext uri="{FF2B5EF4-FFF2-40B4-BE49-F238E27FC236}">
                <a16:creationId xmlns:a16="http://schemas.microsoft.com/office/drawing/2014/main" id="{C24D3D50-7027-6151-16CD-DA947B528A1C}"/>
              </a:ext>
            </a:extLst>
          </p:cNvPr>
          <p:cNvSpPr>
            <a:spLocks noGrp="1" noChangeArrowheads="1"/>
          </p:cNvSpPr>
          <p:nvPr>
            <p:ph type="body" sz="half" idx="1"/>
          </p:nvPr>
        </p:nvSpPr>
        <p:spPr>
          <a:xfrm>
            <a:off x="1825625" y="1102519"/>
            <a:ext cx="7620000" cy="4830763"/>
          </a:xfrm>
        </p:spPr>
        <p:txBody>
          <a:bodyPr/>
          <a:lstStyle/>
          <a:p>
            <a:pPr marL="0" indent="0"/>
            <a:r>
              <a:rPr lang="en-US" altLang="en-US" sz="2000" dirty="0"/>
              <a:t>If we have to estimate the variance of the population with our data, we have to use </a:t>
            </a:r>
            <a:r>
              <a:rPr lang="en-US" altLang="en-US" sz="2000" i="1" dirty="0"/>
              <a:t>s</a:t>
            </a:r>
            <a:r>
              <a:rPr lang="en-US" altLang="en-US" sz="2000" i="1" baseline="30000" dirty="0"/>
              <a:t>2</a:t>
            </a:r>
            <a:r>
              <a:rPr lang="en-US" altLang="en-US" sz="2000" i="1" dirty="0"/>
              <a:t>, </a:t>
            </a:r>
            <a:r>
              <a:rPr lang="en-US" altLang="en-US" sz="2000" dirty="0"/>
              <a:t>the </a:t>
            </a:r>
            <a:r>
              <a:rPr lang="en-US" altLang="en-US" sz="2000" b="1" dirty="0"/>
              <a:t>unbiased</a:t>
            </a:r>
            <a:r>
              <a:rPr lang="en-US" altLang="en-US" sz="2000" dirty="0"/>
              <a:t> estimate. This also requires evaluating our test statistic against the t distribution.</a:t>
            </a:r>
          </a:p>
          <a:p>
            <a:pPr marL="0" indent="0"/>
            <a:r>
              <a:rPr lang="en-US" altLang="en-US" sz="2000" i="1" dirty="0"/>
              <a:t> </a:t>
            </a:r>
          </a:p>
        </p:txBody>
      </p:sp>
      <p:graphicFrame>
        <p:nvGraphicFramePr>
          <p:cNvPr id="112645" name="Object 5">
            <a:extLst>
              <a:ext uri="{FF2B5EF4-FFF2-40B4-BE49-F238E27FC236}">
                <a16:creationId xmlns:a16="http://schemas.microsoft.com/office/drawing/2014/main" id="{FC300A06-3BD4-F9C8-402E-8EE41E744F9E}"/>
              </a:ext>
            </a:extLst>
          </p:cNvPr>
          <p:cNvGraphicFramePr>
            <a:graphicFrameLocks noGrp="1" noChangeAspect="1"/>
          </p:cNvGraphicFramePr>
          <p:nvPr>
            <p:ph sz="quarter" idx="2"/>
          </p:nvPr>
        </p:nvGraphicFramePr>
        <p:xfrm>
          <a:off x="2560638" y="2441575"/>
          <a:ext cx="1506537" cy="1076325"/>
        </p:xfrm>
        <a:graphic>
          <a:graphicData uri="http://schemas.openxmlformats.org/presentationml/2006/ole">
            <mc:AlternateContent xmlns:mc="http://schemas.openxmlformats.org/markup-compatibility/2006">
              <mc:Choice xmlns:v="urn:schemas-microsoft-com:vml" Requires="v">
                <p:oleObj name="Equation" r:id="rId2" imgW="711000" imgH="507960" progId="Equation.3">
                  <p:embed/>
                </p:oleObj>
              </mc:Choice>
              <mc:Fallback>
                <p:oleObj name="Equation" r:id="rId2" imgW="711000" imgH="507960" progId="Equation.3">
                  <p:embed/>
                  <p:pic>
                    <p:nvPicPr>
                      <p:cNvPr id="112645" name="Object 5">
                        <a:extLst>
                          <a:ext uri="{FF2B5EF4-FFF2-40B4-BE49-F238E27FC236}">
                            <a16:creationId xmlns:a16="http://schemas.microsoft.com/office/drawing/2014/main" id="{9F26505C-4440-9542-D691-44A35887F3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0638" y="2441575"/>
                        <a:ext cx="1506537" cy="1076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46" name="Object 6">
            <a:extLst>
              <a:ext uri="{FF2B5EF4-FFF2-40B4-BE49-F238E27FC236}">
                <a16:creationId xmlns:a16="http://schemas.microsoft.com/office/drawing/2014/main" id="{48A4C2B3-8BAB-8B38-7908-839FDC5ADE4F}"/>
              </a:ext>
            </a:extLst>
          </p:cNvPr>
          <p:cNvGraphicFramePr>
            <a:graphicFrameLocks noChangeAspect="1"/>
          </p:cNvGraphicFramePr>
          <p:nvPr/>
        </p:nvGraphicFramePr>
        <p:xfrm>
          <a:off x="1836738" y="3911600"/>
          <a:ext cx="3643312" cy="1358900"/>
        </p:xfrm>
        <a:graphic>
          <a:graphicData uri="http://schemas.openxmlformats.org/presentationml/2006/ole">
            <mc:AlternateContent xmlns:mc="http://schemas.openxmlformats.org/markup-compatibility/2006">
              <mc:Choice xmlns:v="urn:schemas-microsoft-com:vml" Requires="v">
                <p:oleObj name="Equation" r:id="rId4" imgW="1803240" imgH="672840" progId="Equation.3">
                  <p:embed/>
                </p:oleObj>
              </mc:Choice>
              <mc:Fallback>
                <p:oleObj name="Equation" r:id="rId4" imgW="1803240" imgH="672840" progId="Equation.3">
                  <p:embed/>
                  <p:pic>
                    <p:nvPicPr>
                      <p:cNvPr id="112646" name="Object 6">
                        <a:extLst>
                          <a:ext uri="{FF2B5EF4-FFF2-40B4-BE49-F238E27FC236}">
                            <a16:creationId xmlns:a16="http://schemas.microsoft.com/office/drawing/2014/main" id="{05A247B1-6F54-43E2-84D9-E025DE5F96A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36738" y="3911600"/>
                        <a:ext cx="3643312"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472230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45"/>
                                        </p:tgtEl>
                                        <p:attrNameLst>
                                          <p:attrName>style.visibility</p:attrName>
                                        </p:attrNameLst>
                                      </p:cBhvr>
                                      <p:to>
                                        <p:strVal val="visible"/>
                                      </p:to>
                                    </p:set>
                                    <p:animEffect transition="in" filter="fade">
                                      <p:cBhvr>
                                        <p:cTn id="7" dur="500"/>
                                        <p:tgtEl>
                                          <p:spTgt spid="11264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46"/>
                                        </p:tgtEl>
                                        <p:attrNameLst>
                                          <p:attrName>style.visibility</p:attrName>
                                        </p:attrNameLst>
                                      </p:cBhvr>
                                      <p:to>
                                        <p:strVal val="visible"/>
                                      </p:to>
                                    </p:set>
                                    <p:animEffect transition="in" filter="fade">
                                      <p:cBhvr>
                                        <p:cTn id="12" dur="500"/>
                                        <p:tgtEl>
                                          <p:spTgt spid="1126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D5A5C6-D6F5-210B-A57B-CDEFA45B32BC}"/>
            </a:ext>
          </a:extLst>
        </p:cNvPr>
        <p:cNvGrpSpPr/>
        <p:nvPr/>
      </p:nvGrpSpPr>
      <p:grpSpPr>
        <a:xfrm>
          <a:off x="0" y="0"/>
          <a:ext cx="0" cy="0"/>
          <a:chOff x="0" y="0"/>
          <a:chExt cx="0" cy="0"/>
        </a:xfrm>
      </p:grpSpPr>
      <p:sp>
        <p:nvSpPr>
          <p:cNvPr id="112642" name="Rectangle 2">
            <a:extLst>
              <a:ext uri="{FF2B5EF4-FFF2-40B4-BE49-F238E27FC236}">
                <a16:creationId xmlns:a16="http://schemas.microsoft.com/office/drawing/2014/main" id="{52426A69-10A8-0FCB-71A7-2358D3B98CA2}"/>
              </a:ext>
            </a:extLst>
          </p:cNvPr>
          <p:cNvSpPr>
            <a:spLocks noGrp="1" noChangeArrowheads="1"/>
          </p:cNvSpPr>
          <p:nvPr>
            <p:ph type="title"/>
          </p:nvPr>
        </p:nvSpPr>
        <p:spPr/>
        <p:txBody>
          <a:bodyPr>
            <a:normAutofit fontScale="90000"/>
          </a:bodyPr>
          <a:lstStyle/>
          <a:p>
            <a:r>
              <a:rPr lang="en-US" altLang="en-US" sz="2400"/>
              <a:t>Testing a Sample Mean When </a:t>
            </a:r>
            <a:r>
              <a:rPr lang="el-GR" altLang="en-US" sz="2400">
                <a:cs typeface="Times New Roman" panose="02020603050405020304" pitchFamily="18" charset="0"/>
              </a:rPr>
              <a:t>σ</a:t>
            </a:r>
            <a:r>
              <a:rPr lang="en-US" altLang="en-US" sz="2400">
                <a:cs typeface="Times New Roman" panose="02020603050405020304" pitchFamily="18" charset="0"/>
              </a:rPr>
              <a:t> is </a:t>
            </a:r>
            <a:r>
              <a:rPr lang="en-US" altLang="en-US" sz="2400" b="1">
                <a:cs typeface="Times New Roman" panose="02020603050405020304" pitchFamily="18" charset="0"/>
              </a:rPr>
              <a:t>unknown</a:t>
            </a:r>
            <a:r>
              <a:rPr lang="en-US" altLang="en-US" sz="2400">
                <a:cs typeface="Times New Roman" panose="02020603050405020304" pitchFamily="18" charset="0"/>
              </a:rPr>
              <a:t>-</a:t>
            </a:r>
            <a:br>
              <a:rPr lang="en-US" altLang="en-US" sz="2400">
                <a:cs typeface="Times New Roman" panose="02020603050405020304" pitchFamily="18" charset="0"/>
              </a:rPr>
            </a:br>
            <a:r>
              <a:rPr lang="en-US" altLang="en-US" sz="2400">
                <a:cs typeface="Times New Roman" panose="02020603050405020304" pitchFamily="18" charset="0"/>
              </a:rPr>
              <a:t>The One Sample </a:t>
            </a:r>
            <a:r>
              <a:rPr lang="en-US" altLang="en-US" sz="2400" i="1">
                <a:cs typeface="Times New Roman" panose="02020603050405020304" pitchFamily="18" charset="0"/>
              </a:rPr>
              <a:t>t</a:t>
            </a:r>
            <a:r>
              <a:rPr lang="en-US" altLang="en-US" sz="2400">
                <a:cs typeface="Times New Roman" panose="02020603050405020304" pitchFamily="18" charset="0"/>
              </a:rPr>
              <a:t> Test</a:t>
            </a:r>
            <a:endParaRPr lang="el-GR" altLang="en-US" sz="2400">
              <a:cs typeface="Times New Roman" panose="02020603050405020304" pitchFamily="18" charset="0"/>
            </a:endParaRPr>
          </a:p>
        </p:txBody>
      </p:sp>
      <p:sp>
        <p:nvSpPr>
          <p:cNvPr id="112643" name="Rectangle 3">
            <a:extLst>
              <a:ext uri="{FF2B5EF4-FFF2-40B4-BE49-F238E27FC236}">
                <a16:creationId xmlns:a16="http://schemas.microsoft.com/office/drawing/2014/main" id="{6A413C25-CBCC-252F-7DF5-22A91E4B5545}"/>
              </a:ext>
            </a:extLst>
          </p:cNvPr>
          <p:cNvSpPr>
            <a:spLocks noGrp="1" noChangeArrowheads="1"/>
          </p:cNvSpPr>
          <p:nvPr>
            <p:ph type="body" sz="half" idx="1"/>
          </p:nvPr>
        </p:nvSpPr>
        <p:spPr>
          <a:xfrm>
            <a:off x="1825625" y="1102519"/>
            <a:ext cx="7620000" cy="4830763"/>
          </a:xfrm>
        </p:spPr>
        <p:txBody>
          <a:bodyPr/>
          <a:lstStyle/>
          <a:p>
            <a:pPr marL="0" indent="0"/>
            <a:r>
              <a:rPr lang="en-US" altLang="en-US" sz="2000" dirty="0"/>
              <a:t>If we have to estimate the variance of the population with our data, we have to use </a:t>
            </a:r>
            <a:r>
              <a:rPr lang="en-US" altLang="en-US" sz="2000" i="1" dirty="0"/>
              <a:t>s</a:t>
            </a:r>
            <a:r>
              <a:rPr lang="en-US" altLang="en-US" sz="2000" i="1" baseline="30000" dirty="0"/>
              <a:t>2</a:t>
            </a:r>
            <a:r>
              <a:rPr lang="en-US" altLang="en-US" sz="2000" i="1" dirty="0"/>
              <a:t>, </a:t>
            </a:r>
            <a:r>
              <a:rPr lang="en-US" altLang="en-US" sz="2000" dirty="0"/>
              <a:t>the </a:t>
            </a:r>
            <a:r>
              <a:rPr lang="en-US" altLang="en-US" sz="2000" b="1" dirty="0"/>
              <a:t>unbiased</a:t>
            </a:r>
            <a:r>
              <a:rPr lang="en-US" altLang="en-US" sz="2000" dirty="0"/>
              <a:t> estimate. This also requires evaluating our test statistic against the t distribution.</a:t>
            </a:r>
          </a:p>
          <a:p>
            <a:pPr marL="0" indent="0"/>
            <a:r>
              <a:rPr lang="en-US" altLang="en-US" sz="2000" i="1" dirty="0"/>
              <a:t> </a:t>
            </a:r>
          </a:p>
        </p:txBody>
      </p:sp>
      <p:graphicFrame>
        <p:nvGraphicFramePr>
          <p:cNvPr id="112647" name="Object 7">
            <a:extLst>
              <a:ext uri="{FF2B5EF4-FFF2-40B4-BE49-F238E27FC236}">
                <a16:creationId xmlns:a16="http://schemas.microsoft.com/office/drawing/2014/main" id="{A081CBDA-6B59-2E3C-EC0C-DBB2578B9690}"/>
              </a:ext>
            </a:extLst>
          </p:cNvPr>
          <p:cNvGraphicFramePr>
            <a:graphicFrameLocks noGrp="1" noChangeAspect="1"/>
          </p:cNvGraphicFramePr>
          <p:nvPr>
            <p:ph sz="quarter" idx="2"/>
            <p:extLst>
              <p:ext uri="{D42A27DB-BD31-4B8C-83A1-F6EECF244321}">
                <p14:modId xmlns:p14="http://schemas.microsoft.com/office/powerpoint/2010/main" val="792519413"/>
              </p:ext>
            </p:extLst>
          </p:nvPr>
        </p:nvGraphicFramePr>
        <p:xfrm>
          <a:off x="5986463" y="2176463"/>
          <a:ext cx="4256087" cy="3851275"/>
        </p:xfrm>
        <a:graphic>
          <a:graphicData uri="http://schemas.openxmlformats.org/presentationml/2006/ole">
            <mc:AlternateContent xmlns:mc="http://schemas.openxmlformats.org/markup-compatibility/2006">
              <mc:Choice xmlns:v="urn:schemas-microsoft-com:vml" Requires="v">
                <p:oleObj name="Worksheet" r:id="rId2" imgW="4091834" imgH="3703533" progId="Excel.Sheet.8">
                  <p:embed/>
                </p:oleObj>
              </mc:Choice>
              <mc:Fallback>
                <p:oleObj name="Worksheet" r:id="rId2" imgW="4091834" imgH="3703533" progId="Excel.Sheet.8">
                  <p:embed/>
                  <p:pic>
                    <p:nvPicPr>
                      <p:cNvPr id="112647" name="Object 7">
                        <a:extLst>
                          <a:ext uri="{FF2B5EF4-FFF2-40B4-BE49-F238E27FC236}">
                            <a16:creationId xmlns:a16="http://schemas.microsoft.com/office/drawing/2014/main" id="{8D13674C-54AA-DF54-6886-90D75D3A39B5}"/>
                          </a:ext>
                        </a:extLst>
                      </p:cNvPr>
                      <p:cNvPicPr>
                        <a:picLocks noChangeAspect="1" noChangeArrowheads="1"/>
                      </p:cNvPicPr>
                      <p:nvPr/>
                    </p:nvPicPr>
                    <p:blipFill>
                      <a:blip r:embed="rId3"/>
                      <a:srcRect/>
                      <a:stretch>
                        <a:fillRect/>
                      </a:stretch>
                    </p:blipFill>
                    <p:spPr bwMode="auto">
                      <a:xfrm>
                        <a:off x="5986463" y="2176463"/>
                        <a:ext cx="4256087" cy="3851275"/>
                      </a:xfrm>
                      <a:prstGeom prst="rect">
                        <a:avLst/>
                      </a:prstGeom>
                    </p:spPr>
                  </p:pic>
                </p:oleObj>
              </mc:Fallback>
            </mc:AlternateContent>
          </a:graphicData>
        </a:graphic>
      </p:graphicFrame>
      <p:graphicFrame>
        <p:nvGraphicFramePr>
          <p:cNvPr id="112645" name="Object 5">
            <a:extLst>
              <a:ext uri="{FF2B5EF4-FFF2-40B4-BE49-F238E27FC236}">
                <a16:creationId xmlns:a16="http://schemas.microsoft.com/office/drawing/2014/main" id="{045E6636-07BA-55C9-0B66-3D81F1A1690A}"/>
              </a:ext>
            </a:extLst>
          </p:cNvPr>
          <p:cNvGraphicFramePr>
            <a:graphicFrameLocks noGrp="1" noChangeAspect="1"/>
          </p:cNvGraphicFramePr>
          <p:nvPr>
            <p:ph sz="quarter" idx="3"/>
          </p:nvPr>
        </p:nvGraphicFramePr>
        <p:xfrm>
          <a:off x="2560638" y="2441575"/>
          <a:ext cx="1506537" cy="1076325"/>
        </p:xfrm>
        <a:graphic>
          <a:graphicData uri="http://schemas.openxmlformats.org/presentationml/2006/ole">
            <mc:AlternateContent xmlns:mc="http://schemas.openxmlformats.org/markup-compatibility/2006">
              <mc:Choice xmlns:v="urn:schemas-microsoft-com:vml" Requires="v">
                <p:oleObj name="Equation" r:id="rId4" imgW="711000" imgH="507960" progId="Equation.3">
                  <p:embed/>
                </p:oleObj>
              </mc:Choice>
              <mc:Fallback>
                <p:oleObj name="Equation" r:id="rId4" imgW="711000" imgH="507960" progId="Equation.3">
                  <p:embed/>
                  <p:pic>
                    <p:nvPicPr>
                      <p:cNvPr id="112645" name="Object 5">
                        <a:extLst>
                          <a:ext uri="{FF2B5EF4-FFF2-40B4-BE49-F238E27FC236}">
                            <a16:creationId xmlns:a16="http://schemas.microsoft.com/office/drawing/2014/main" id="{FC300A06-3BD4-F9C8-402E-8EE41E744F9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60638" y="2441575"/>
                        <a:ext cx="1506537" cy="1076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46" name="Object 6">
            <a:extLst>
              <a:ext uri="{FF2B5EF4-FFF2-40B4-BE49-F238E27FC236}">
                <a16:creationId xmlns:a16="http://schemas.microsoft.com/office/drawing/2014/main" id="{0C6F5941-3259-328A-76DA-DFE4C255778B}"/>
              </a:ext>
            </a:extLst>
          </p:cNvPr>
          <p:cNvGraphicFramePr>
            <a:graphicFrameLocks noChangeAspect="1"/>
          </p:cNvGraphicFramePr>
          <p:nvPr/>
        </p:nvGraphicFramePr>
        <p:xfrm>
          <a:off x="1836738" y="3911600"/>
          <a:ext cx="3643312" cy="1358900"/>
        </p:xfrm>
        <a:graphic>
          <a:graphicData uri="http://schemas.openxmlformats.org/presentationml/2006/ole">
            <mc:AlternateContent xmlns:mc="http://schemas.openxmlformats.org/markup-compatibility/2006">
              <mc:Choice xmlns:v="urn:schemas-microsoft-com:vml" Requires="v">
                <p:oleObj name="Equation" r:id="rId6" imgW="1803240" imgH="672840" progId="Equation.3">
                  <p:embed/>
                </p:oleObj>
              </mc:Choice>
              <mc:Fallback>
                <p:oleObj name="Equation" r:id="rId6" imgW="1803240" imgH="672840" progId="Equation.3">
                  <p:embed/>
                  <p:pic>
                    <p:nvPicPr>
                      <p:cNvPr id="112646" name="Object 6">
                        <a:extLst>
                          <a:ext uri="{FF2B5EF4-FFF2-40B4-BE49-F238E27FC236}">
                            <a16:creationId xmlns:a16="http://schemas.microsoft.com/office/drawing/2014/main" id="{48A4C2B3-8BAB-8B38-7908-839FDC5ADE4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6738" y="3911600"/>
                        <a:ext cx="3643312" cy="1358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331004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645"/>
                                        </p:tgtEl>
                                        <p:attrNameLst>
                                          <p:attrName>style.visibility</p:attrName>
                                        </p:attrNameLst>
                                      </p:cBhvr>
                                      <p:to>
                                        <p:strVal val="visible"/>
                                      </p:to>
                                    </p:set>
                                    <p:animEffect transition="in" filter="fade">
                                      <p:cBhvr>
                                        <p:cTn id="7" dur="500"/>
                                        <p:tgtEl>
                                          <p:spTgt spid="11264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2646"/>
                                        </p:tgtEl>
                                        <p:attrNameLst>
                                          <p:attrName>style.visibility</p:attrName>
                                        </p:attrNameLst>
                                      </p:cBhvr>
                                      <p:to>
                                        <p:strVal val="visible"/>
                                      </p:to>
                                    </p:set>
                                    <p:animEffect transition="in" filter="fade">
                                      <p:cBhvr>
                                        <p:cTn id="12" dur="500"/>
                                        <p:tgtEl>
                                          <p:spTgt spid="1126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384F8EFA-A58B-1E93-D25D-11DAF7B744DB}"/>
              </a:ext>
            </a:extLst>
          </p:cNvPr>
          <p:cNvSpPr>
            <a:spLocks noChangeArrowheads="1"/>
          </p:cNvSpPr>
          <p:nvPr/>
        </p:nvSpPr>
        <p:spPr bwMode="auto">
          <a:xfrm>
            <a:off x="1524000" y="0"/>
            <a:ext cx="457200" cy="6858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5475" name="Text Box 3">
            <a:extLst>
              <a:ext uri="{FF2B5EF4-FFF2-40B4-BE49-F238E27FC236}">
                <a16:creationId xmlns:a16="http://schemas.microsoft.com/office/drawing/2014/main" id="{0F84EA15-7224-B36C-3D7E-2057866D3261}"/>
              </a:ext>
            </a:extLst>
          </p:cNvPr>
          <p:cNvSpPr txBox="1">
            <a:spLocks noChangeArrowheads="1"/>
          </p:cNvSpPr>
          <p:nvPr/>
        </p:nvSpPr>
        <p:spPr bwMode="auto">
          <a:xfrm>
            <a:off x="1600200" y="4343400"/>
            <a:ext cx="38100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a:latin typeface="Courier" pitchFamily="49" charset="0"/>
              </a:rPr>
              <a:t>REVIEW</a:t>
            </a:r>
          </a:p>
        </p:txBody>
      </p:sp>
      <p:pic>
        <p:nvPicPr>
          <p:cNvPr id="105477" name="Picture 5">
            <a:extLst>
              <a:ext uri="{FF2B5EF4-FFF2-40B4-BE49-F238E27FC236}">
                <a16:creationId xmlns:a16="http://schemas.microsoft.com/office/drawing/2014/main" id="{040FEC5A-97F6-A7AC-DB80-E87B78542E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52800" y="381000"/>
            <a:ext cx="6153150" cy="615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43000"/>
            <a:ext cx="9601200" cy="1470025"/>
          </a:xfrm>
        </p:spPr>
        <p:txBody>
          <a:bodyPr>
            <a:normAutofit fontScale="90000"/>
          </a:bodyPr>
          <a:lstStyle/>
          <a:p>
            <a:r>
              <a:rPr lang="en-US" b="1" dirty="0"/>
              <a:t>Guerilla statistics:</a:t>
            </a:r>
            <a:br>
              <a:rPr lang="en-US" b="1" dirty="0"/>
            </a:br>
            <a:r>
              <a:rPr lang="en-US" sz="3600" dirty="0"/>
              <a:t>Basic Training</a:t>
            </a:r>
            <a:br>
              <a:rPr lang="en-US" sz="3600" dirty="0"/>
            </a:br>
            <a:endParaRPr lang="en-US" sz="3600" dirty="0"/>
          </a:p>
        </p:txBody>
      </p:sp>
      <p:sp>
        <p:nvSpPr>
          <p:cNvPr id="4" name="Subtitle 3"/>
          <p:cNvSpPr>
            <a:spLocks noGrp="1"/>
          </p:cNvSpPr>
          <p:nvPr>
            <p:ph type="subTitle" idx="1"/>
          </p:nvPr>
        </p:nvSpPr>
        <p:spPr>
          <a:xfrm>
            <a:off x="838200" y="5486400"/>
            <a:ext cx="10896600" cy="1583267"/>
          </a:xfrm>
        </p:spPr>
        <p:txBody>
          <a:bodyPr>
            <a:normAutofit/>
          </a:bodyPr>
          <a:lstStyle/>
          <a:p>
            <a:r>
              <a:rPr lang="en-US" b="1" dirty="0"/>
              <a:t>Or</a:t>
            </a:r>
          </a:p>
          <a:p>
            <a:r>
              <a:rPr lang="en-US" b="1" dirty="0"/>
              <a:t>How Not to Be Lied to with Statistics</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2601" y="4419600"/>
            <a:ext cx="1247775" cy="1454780"/>
          </a:xfrm>
          <a:prstGeom prst="rect">
            <a:avLst/>
          </a:prstGeom>
        </p:spPr>
      </p:pic>
      <p:sp>
        <p:nvSpPr>
          <p:cNvPr id="13315" name="Rectangle 3">
            <a:extLst>
              <a:ext uri="{FF2B5EF4-FFF2-40B4-BE49-F238E27FC236}">
                <a16:creationId xmlns:a16="http://schemas.microsoft.com/office/drawing/2014/main" id="{CABCFCF9-4CE0-F715-C5E5-21C089BD6EE6}"/>
              </a:ext>
            </a:extLst>
          </p:cNvPr>
          <p:cNvSpPr txBox="1">
            <a:spLocks noChangeArrowheads="1"/>
          </p:cNvSpPr>
          <p:nvPr/>
        </p:nvSpPr>
        <p:spPr bwMode="auto">
          <a:xfrm>
            <a:off x="1600200" y="2307936"/>
            <a:ext cx="85344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None/>
              <a:defRPr sz="2400">
                <a:solidFill>
                  <a:schemeClr val="tx1"/>
                </a:solidFill>
                <a:latin typeface="+mn-lt"/>
                <a:ea typeface="+mn-ea"/>
                <a:cs typeface="+mn-cs"/>
              </a:defRPr>
            </a:lvl1pPr>
            <a:lvl2pPr marL="457200" indent="0" algn="ctr" rtl="0" eaLnBrk="0" fontAlgn="base" hangingPunct="0">
              <a:spcBef>
                <a:spcPct val="20000"/>
              </a:spcBef>
              <a:spcAft>
                <a:spcPct val="0"/>
              </a:spcAft>
              <a:buNone/>
              <a:defRPr sz="2400">
                <a:solidFill>
                  <a:schemeClr val="tx1"/>
                </a:solidFill>
                <a:latin typeface="+mn-lt"/>
              </a:defRPr>
            </a:lvl2pPr>
            <a:lvl3pPr marL="914400" indent="0" algn="ctr" rtl="0" eaLnBrk="0" fontAlgn="base" hangingPunct="0">
              <a:spcBef>
                <a:spcPct val="20000"/>
              </a:spcBef>
              <a:spcAft>
                <a:spcPct val="0"/>
              </a:spcAft>
              <a:buNone/>
              <a:defRPr sz="2400">
                <a:solidFill>
                  <a:schemeClr val="tx1"/>
                </a:solidFill>
                <a:latin typeface="+mn-lt"/>
              </a:defRPr>
            </a:lvl3pPr>
            <a:lvl4pPr marL="1371600" indent="0" algn="ctr" rtl="0" eaLnBrk="0" fontAlgn="base" hangingPunct="0">
              <a:spcBef>
                <a:spcPct val="20000"/>
              </a:spcBef>
              <a:spcAft>
                <a:spcPct val="0"/>
              </a:spcAft>
              <a:buNone/>
              <a:defRPr sz="2000">
                <a:solidFill>
                  <a:schemeClr val="tx1"/>
                </a:solidFill>
                <a:latin typeface="+mn-lt"/>
              </a:defRPr>
            </a:lvl4pPr>
            <a:lvl5pPr marL="1828800" indent="0" algn="ctr" rtl="0" eaLnBrk="0" fontAlgn="base" hangingPunct="0">
              <a:spcBef>
                <a:spcPct val="20000"/>
              </a:spcBef>
              <a:spcAft>
                <a:spcPct val="0"/>
              </a:spcAft>
              <a:buNone/>
              <a:defRPr sz="2000">
                <a:solidFill>
                  <a:schemeClr val="tx1"/>
                </a:solidFill>
                <a:latin typeface="+mn-lt"/>
              </a:defRPr>
            </a:lvl5pPr>
            <a:lvl6pPr marL="2286000" indent="0" algn="ctr" rtl="0" fontAlgn="base">
              <a:spcBef>
                <a:spcPct val="20000"/>
              </a:spcBef>
              <a:spcAft>
                <a:spcPct val="0"/>
              </a:spcAft>
              <a:buNone/>
              <a:defRPr sz="2000">
                <a:solidFill>
                  <a:schemeClr val="tx1"/>
                </a:solidFill>
                <a:latin typeface="+mn-lt"/>
              </a:defRPr>
            </a:lvl6pPr>
            <a:lvl7pPr marL="2743200" indent="0" algn="ctr" rtl="0" fontAlgn="base">
              <a:spcBef>
                <a:spcPct val="20000"/>
              </a:spcBef>
              <a:spcAft>
                <a:spcPct val="0"/>
              </a:spcAft>
              <a:buNone/>
              <a:defRPr sz="2000">
                <a:solidFill>
                  <a:schemeClr val="tx1"/>
                </a:solidFill>
                <a:latin typeface="+mn-lt"/>
              </a:defRPr>
            </a:lvl7pPr>
            <a:lvl8pPr marL="3200400" indent="0" algn="ctr" rtl="0" fontAlgn="base">
              <a:spcBef>
                <a:spcPct val="20000"/>
              </a:spcBef>
              <a:spcAft>
                <a:spcPct val="0"/>
              </a:spcAft>
              <a:buNone/>
              <a:defRPr sz="2000">
                <a:solidFill>
                  <a:schemeClr val="tx1"/>
                </a:solidFill>
                <a:latin typeface="+mn-lt"/>
              </a:defRPr>
            </a:lvl8pPr>
            <a:lvl9pPr marL="3657600" indent="0" algn="ctr" rtl="0" fontAlgn="base">
              <a:spcBef>
                <a:spcPct val="20000"/>
              </a:spcBef>
              <a:spcAft>
                <a:spcPct val="0"/>
              </a:spcAft>
              <a:buNone/>
              <a:defRPr sz="2000">
                <a:solidFill>
                  <a:schemeClr val="tx1"/>
                </a:solidFill>
                <a:latin typeface="+mn-lt"/>
              </a:defRPr>
            </a:lvl9pPr>
          </a:lstStyle>
          <a:p>
            <a:pPr eaLnBrk="1" hangingPunct="1"/>
            <a:r>
              <a:rPr lang="en-US" altLang="en-US" sz="3200" b="1" kern="0" dirty="0">
                <a:latin typeface="ADLaM Display" panose="02010000000000000000" pitchFamily="2" charset="0"/>
                <a:ea typeface="ADLaM Display" panose="02010000000000000000" pitchFamily="2" charset="0"/>
                <a:cs typeface="ADLaM Display" panose="02010000000000000000" pitchFamily="2" charset="0"/>
              </a:rPr>
              <a:t>Episode 4: Sampling Distributions and Hypothesis Testing</a:t>
            </a:r>
          </a:p>
          <a:p>
            <a:r>
              <a:rPr lang="en-US" altLang="en-US" dirty="0"/>
              <a:t>Howell: 92-112</a:t>
            </a:r>
          </a:p>
          <a:p>
            <a:r>
              <a:rPr lang="en-US" altLang="en-US" dirty="0"/>
              <a:t>BHH2: 39-46</a:t>
            </a:r>
          </a:p>
        </p:txBody>
      </p:sp>
    </p:spTree>
    <p:extLst>
      <p:ext uri="{BB962C8B-B14F-4D97-AF65-F5344CB8AC3E}">
        <p14:creationId xmlns:p14="http://schemas.microsoft.com/office/powerpoint/2010/main" val="468964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a16="http://schemas.microsoft.com/office/drawing/2014/main" id="{7BAA9AA2-D35F-A733-0D7F-292B6E6F0BD8}"/>
              </a:ext>
            </a:extLst>
          </p:cNvPr>
          <p:cNvSpPr>
            <a:spLocks noGrp="1" noChangeArrowheads="1"/>
          </p:cNvSpPr>
          <p:nvPr>
            <p:ph type="title"/>
          </p:nvPr>
        </p:nvSpPr>
        <p:spPr/>
        <p:txBody>
          <a:bodyPr/>
          <a:lstStyle/>
          <a:p>
            <a:r>
              <a:rPr lang="en-US" altLang="en-US"/>
              <a:t>Using the normal distribution to test hypotheses</a:t>
            </a:r>
          </a:p>
        </p:txBody>
      </p:sp>
      <p:sp>
        <p:nvSpPr>
          <p:cNvPr id="77827" name="Rectangle 3">
            <a:extLst>
              <a:ext uri="{FF2B5EF4-FFF2-40B4-BE49-F238E27FC236}">
                <a16:creationId xmlns:a16="http://schemas.microsoft.com/office/drawing/2014/main" id="{40655837-ECE1-19C1-44DA-D4D48114BF2A}"/>
              </a:ext>
            </a:extLst>
          </p:cNvPr>
          <p:cNvSpPr>
            <a:spLocks noGrp="1" noChangeArrowheads="1"/>
          </p:cNvSpPr>
          <p:nvPr>
            <p:ph idx="1"/>
          </p:nvPr>
        </p:nvSpPr>
        <p:spPr/>
        <p:txBody>
          <a:bodyPr/>
          <a:lstStyle/>
          <a:p>
            <a:r>
              <a:rPr lang="en-US" altLang="en-US"/>
              <a:t>What percentage of scores is at or above a given score value of 115 on an IQ test? IQ tests are standardized, with </a:t>
            </a:r>
            <a:r>
              <a:rPr lang="en-US" altLang="en-US" i="1">
                <a:sym typeface="Symbol" panose="05050102010706020507" pitchFamily="18" charset="2"/>
              </a:rPr>
              <a:t></a:t>
            </a:r>
            <a:r>
              <a:rPr lang="en-US" altLang="en-US"/>
              <a:t> = 100, </a:t>
            </a:r>
            <a:r>
              <a:rPr lang="en-US" altLang="en-US" i="1">
                <a:sym typeface="Symbol" panose="05050102010706020507" pitchFamily="18" charset="2"/>
              </a:rPr>
              <a:t></a:t>
            </a:r>
            <a:r>
              <a:rPr lang="en-US" altLang="en-US"/>
              <a:t> = 15.  </a:t>
            </a:r>
            <a:r>
              <a:rPr lang="en-US" altLang="en-US" i="1"/>
              <a:t>Z</a:t>
            </a:r>
            <a:r>
              <a:rPr lang="en-US" altLang="en-US"/>
              <a:t> = (115 - 100)/15 = 1.00. You can then integrate the normal curve from one to infinity, use a computer index or go to a z-score table.  On page 759 find the row with </a:t>
            </a:r>
            <a:r>
              <a:rPr lang="en-US" altLang="en-US" i="1"/>
              <a:t>Z</a:t>
            </a:r>
            <a:r>
              <a:rPr lang="en-US" altLang="en-US"/>
              <a:t> = 1.00. The entry under “Smaller Portion” is the answer, .1587 or 15.87%.</a:t>
            </a:r>
          </a:p>
          <a:p>
            <a:r>
              <a:rPr lang="en-US" altLang="en-US"/>
              <a:t>What percentage of persons have IQ’s between 85 and 130?  The </a:t>
            </a:r>
            <a:r>
              <a:rPr lang="en-US" altLang="en-US" i="1"/>
              <a:t>Z</a:t>
            </a:r>
            <a:r>
              <a:rPr lang="en-US" altLang="en-US"/>
              <a:t>-scores are ‑1.00 and +2.00.  Between the ‑1.00 and the mean are 34.13%, with another 47.72% between the mean and +2.00, for a total of 81.85%.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7827">
                                            <p:txEl>
                                              <p:pRg st="0" end="0"/>
                                            </p:txEl>
                                          </p:spTgt>
                                        </p:tgtEl>
                                        <p:attrNameLst>
                                          <p:attrName>style.visibility</p:attrName>
                                        </p:attrNameLst>
                                      </p:cBhvr>
                                      <p:to>
                                        <p:strVal val="visible"/>
                                      </p:to>
                                    </p:set>
                                    <p:animEffect transition="in" filter="fade">
                                      <p:cBhvr>
                                        <p:cTn id="7" dur="500"/>
                                        <p:tgtEl>
                                          <p:spTgt spid="778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7827">
                                            <p:txEl>
                                              <p:pRg st="1" end="1"/>
                                            </p:txEl>
                                          </p:spTgt>
                                        </p:tgtEl>
                                        <p:attrNameLst>
                                          <p:attrName>style.visibility</p:attrName>
                                        </p:attrNameLst>
                                      </p:cBhvr>
                                      <p:to>
                                        <p:strVal val="visible"/>
                                      </p:to>
                                    </p:set>
                                    <p:animEffect transition="in" filter="fade">
                                      <p:cBhvr>
                                        <p:cTn id="12" dur="500"/>
                                        <p:tgtEl>
                                          <p:spTgt spid="778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BBE15FE2-E01A-CAA4-3219-66F61147668F}"/>
              </a:ext>
            </a:extLst>
          </p:cNvPr>
          <p:cNvSpPr>
            <a:spLocks noGrp="1" noChangeArrowheads="1"/>
          </p:cNvSpPr>
          <p:nvPr>
            <p:ph type="title"/>
          </p:nvPr>
        </p:nvSpPr>
        <p:spPr/>
        <p:txBody>
          <a:bodyPr/>
          <a:lstStyle/>
          <a:p>
            <a:r>
              <a:rPr lang="en-US" altLang="en-US" sz="2000" b="1"/>
              <a:t>Probability and the normal curve</a:t>
            </a:r>
          </a:p>
        </p:txBody>
      </p:sp>
      <p:sp>
        <p:nvSpPr>
          <p:cNvPr id="78851" name="Rectangle 3">
            <a:extLst>
              <a:ext uri="{FF2B5EF4-FFF2-40B4-BE49-F238E27FC236}">
                <a16:creationId xmlns:a16="http://schemas.microsoft.com/office/drawing/2014/main" id="{61982A95-E3B9-D781-A1B9-4793AC117D94}"/>
              </a:ext>
            </a:extLst>
          </p:cNvPr>
          <p:cNvSpPr>
            <a:spLocks noGrp="1" noChangeArrowheads="1"/>
          </p:cNvSpPr>
          <p:nvPr>
            <p:ph type="body" sz="half" idx="1"/>
          </p:nvPr>
        </p:nvSpPr>
        <p:spPr>
          <a:xfrm>
            <a:off x="831273" y="1727199"/>
            <a:ext cx="9753600" cy="4830763"/>
          </a:xfrm>
        </p:spPr>
        <p:txBody>
          <a:bodyPr/>
          <a:lstStyle/>
          <a:p>
            <a:pPr marL="0" indent="0"/>
            <a:r>
              <a:rPr lang="en-US" altLang="en-US" sz="2000" dirty="0"/>
              <a:t>Suppose you are an extraterrestrial researcher who has quite a collection of human astronauts who, unbeknownst to you, are all male. </a:t>
            </a:r>
          </a:p>
          <a:p>
            <a:pPr marL="0" indent="0"/>
            <a:r>
              <a:rPr lang="en-US" altLang="en-US" sz="2000" dirty="0"/>
              <a:t>You know the mean of the heights of those in your collection is </a:t>
            </a:r>
            <a:r>
              <a:rPr lang="el-GR" altLang="en-US" sz="2000" i="1" dirty="0">
                <a:cs typeface="Arial" panose="020B0604020202020204" pitchFamily="34" charset="0"/>
              </a:rPr>
              <a:t>η</a:t>
            </a:r>
            <a:r>
              <a:rPr lang="en-US" altLang="en-US" sz="2000" dirty="0">
                <a:cs typeface="Arial" panose="020B0604020202020204" pitchFamily="34" charset="0"/>
              </a:rPr>
              <a:t> = 175 cm</a:t>
            </a:r>
            <a:r>
              <a:rPr lang="en-US" altLang="en-US" sz="2000" dirty="0"/>
              <a:t> and the standard deviation is</a:t>
            </a:r>
            <a:r>
              <a:rPr lang="en-US" altLang="en-US" sz="2000" dirty="0">
                <a:cs typeface="Arial" panose="020B0604020202020204" pitchFamily="34" charset="0"/>
              </a:rPr>
              <a:t> </a:t>
            </a:r>
            <a:r>
              <a:rPr lang="el-GR" altLang="en-US" sz="2000" i="1" dirty="0">
                <a:cs typeface="Arial" panose="020B0604020202020204" pitchFamily="34" charset="0"/>
              </a:rPr>
              <a:t>σ</a:t>
            </a:r>
            <a:r>
              <a:rPr lang="en-US" altLang="en-US" sz="2000" i="1" dirty="0">
                <a:cs typeface="Arial" panose="020B0604020202020204" pitchFamily="34" charset="0"/>
              </a:rPr>
              <a:t> = 7</a:t>
            </a:r>
            <a:r>
              <a:rPr lang="en-US" altLang="en-US" sz="2000" dirty="0"/>
              <a:t>. </a:t>
            </a:r>
          </a:p>
          <a:p>
            <a:pPr marL="0" indent="0"/>
            <a:r>
              <a:rPr lang="en-US" altLang="en-US" sz="2000" dirty="0"/>
              <a:t>You suspect that a new astronaut—clearly human, but with a different shape and height (unbeknownst to you, this astronaut is a female) —is a different kind of human. What’s the probability that an astronaut from the known (male) population would be 162 cm or shorter? </a:t>
            </a:r>
          </a:p>
          <a:p>
            <a:pPr marL="0" indent="0"/>
            <a:endParaRPr lang="en-US" altLang="en-US" sz="2000" dirty="0"/>
          </a:p>
          <a:p>
            <a:pPr marL="0" indent="0"/>
            <a:endParaRPr lang="en-US" altLang="en-US" sz="2000" dirty="0"/>
          </a:p>
        </p:txBody>
      </p:sp>
      <p:graphicFrame>
        <p:nvGraphicFramePr>
          <p:cNvPr id="78852" name="Object 4">
            <a:extLst>
              <a:ext uri="{FF2B5EF4-FFF2-40B4-BE49-F238E27FC236}">
                <a16:creationId xmlns:a16="http://schemas.microsoft.com/office/drawing/2014/main" id="{5011D7D4-51BB-7C8B-45BF-3512E8A41215}"/>
              </a:ext>
            </a:extLst>
          </p:cNvPr>
          <p:cNvGraphicFramePr>
            <a:graphicFrameLocks noGrp="1" noChangeAspect="1"/>
          </p:cNvGraphicFramePr>
          <p:nvPr>
            <p:ph sz="half" idx="2"/>
            <p:extLst>
              <p:ext uri="{D42A27DB-BD31-4B8C-83A1-F6EECF244321}">
                <p14:modId xmlns:p14="http://schemas.microsoft.com/office/powerpoint/2010/main" val="3217659787"/>
              </p:ext>
            </p:extLst>
          </p:nvPr>
        </p:nvGraphicFramePr>
        <p:xfrm>
          <a:off x="1607127" y="4717038"/>
          <a:ext cx="4189413" cy="827088"/>
        </p:xfrm>
        <a:graphic>
          <a:graphicData uri="http://schemas.openxmlformats.org/presentationml/2006/ole">
            <mc:AlternateContent xmlns:mc="http://schemas.openxmlformats.org/markup-compatibility/2006">
              <mc:Choice xmlns:v="urn:schemas-microsoft-com:vml" Requires="v">
                <p:oleObj name="Equation" r:id="rId2" imgW="1993680" imgH="393480" progId="Equation.3">
                  <p:embed/>
                </p:oleObj>
              </mc:Choice>
              <mc:Fallback>
                <p:oleObj name="Equation" r:id="rId2" imgW="1993680" imgH="39348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7127" y="4717038"/>
                        <a:ext cx="4189413" cy="827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78853" name="Text Box 5">
            <a:extLst>
              <a:ext uri="{FF2B5EF4-FFF2-40B4-BE49-F238E27FC236}">
                <a16:creationId xmlns:a16="http://schemas.microsoft.com/office/drawing/2014/main" id="{8C7B779D-7EA8-D62A-0B6B-68747A9A0E6F}"/>
              </a:ext>
            </a:extLst>
          </p:cNvPr>
          <p:cNvSpPr txBox="1">
            <a:spLocks noChangeArrowheads="1"/>
          </p:cNvSpPr>
          <p:nvPr/>
        </p:nvSpPr>
        <p:spPr bwMode="auto">
          <a:xfrm>
            <a:off x="6553200" y="4572001"/>
            <a:ext cx="3657600"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pl-PL" altLang="en-US" sz="2000" dirty="0">
                <a:latin typeface="Courier" pitchFamily="49" charset="0"/>
              </a:rPr>
              <a:t>&gt; z&lt;-(162-175)/7</a:t>
            </a:r>
          </a:p>
          <a:p>
            <a:r>
              <a:rPr lang="pl-PL" altLang="en-US" sz="2000" dirty="0">
                <a:latin typeface="Courier" pitchFamily="49" charset="0"/>
              </a:rPr>
              <a:t>&gt; z</a:t>
            </a:r>
          </a:p>
          <a:p>
            <a:r>
              <a:rPr lang="pl-PL" altLang="en-US" sz="2000" dirty="0">
                <a:latin typeface="Courier" pitchFamily="49" charset="0"/>
              </a:rPr>
              <a:t>[1] -1.857143</a:t>
            </a:r>
          </a:p>
          <a:p>
            <a:r>
              <a:rPr lang="pl-PL" altLang="en-US" sz="2000" dirty="0">
                <a:latin typeface="Courier" pitchFamily="49" charset="0"/>
              </a:rPr>
              <a:t>&gt; pnorm(z)</a:t>
            </a:r>
          </a:p>
          <a:p>
            <a:r>
              <a:rPr lang="pl-PL" altLang="en-US" sz="2000" dirty="0">
                <a:latin typeface="Courier" pitchFamily="49" charset="0"/>
              </a:rPr>
              <a:t>[1] 0.03164542</a:t>
            </a:r>
          </a:p>
        </p:txBody>
      </p:sp>
      <p:pic>
        <p:nvPicPr>
          <p:cNvPr id="5" name="Picture 4">
            <a:extLst>
              <a:ext uri="{FF2B5EF4-FFF2-40B4-BE49-F238E27FC236}">
                <a16:creationId xmlns:a16="http://schemas.microsoft.com/office/drawing/2014/main" id="{C6A92A55-0413-3F5B-3626-DDABE1BEA813}"/>
              </a:ext>
            </a:extLst>
          </p:cNvPr>
          <p:cNvPicPr>
            <a:picLocks noChangeAspect="1"/>
          </p:cNvPicPr>
          <p:nvPr/>
        </p:nvPicPr>
        <p:blipFill>
          <a:blip r:embed="rId4"/>
          <a:stretch>
            <a:fillRect/>
          </a:stretch>
        </p:blipFill>
        <p:spPr>
          <a:xfrm>
            <a:off x="4409074" y="52267"/>
            <a:ext cx="7173326" cy="172426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Effect transition="in" filter="fade">
                                      <p:cBhvr>
                                        <p:cTn id="7" dur="500"/>
                                        <p:tgtEl>
                                          <p:spTgt spid="788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8851">
                                            <p:txEl>
                                              <p:pRg st="1" end="1"/>
                                            </p:txEl>
                                          </p:spTgt>
                                        </p:tgtEl>
                                        <p:attrNameLst>
                                          <p:attrName>style.visibility</p:attrName>
                                        </p:attrNameLst>
                                      </p:cBhvr>
                                      <p:to>
                                        <p:strVal val="visible"/>
                                      </p:to>
                                    </p:set>
                                    <p:animEffect transition="in" filter="fade">
                                      <p:cBhvr>
                                        <p:cTn id="12" dur="500"/>
                                        <p:tgtEl>
                                          <p:spTgt spid="788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8851">
                                            <p:txEl>
                                              <p:pRg st="2" end="2"/>
                                            </p:txEl>
                                          </p:spTgt>
                                        </p:tgtEl>
                                        <p:attrNameLst>
                                          <p:attrName>style.visibility</p:attrName>
                                        </p:attrNameLst>
                                      </p:cBhvr>
                                      <p:to>
                                        <p:strVal val="visible"/>
                                      </p:to>
                                    </p:set>
                                    <p:animEffect transition="in" filter="fade">
                                      <p:cBhvr>
                                        <p:cTn id="17" dur="500"/>
                                        <p:tgtEl>
                                          <p:spTgt spid="788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8852"/>
                                        </p:tgtEl>
                                        <p:attrNameLst>
                                          <p:attrName>style.visibility</p:attrName>
                                        </p:attrNameLst>
                                      </p:cBhvr>
                                      <p:to>
                                        <p:strVal val="visible"/>
                                      </p:to>
                                    </p:set>
                                    <p:animEffect transition="in" filter="fade">
                                      <p:cBhvr>
                                        <p:cTn id="22" dur="500"/>
                                        <p:tgtEl>
                                          <p:spTgt spid="7885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8853"/>
                                        </p:tgtEl>
                                        <p:attrNameLst>
                                          <p:attrName>style.visibility</p:attrName>
                                        </p:attrNameLst>
                                      </p:cBhvr>
                                      <p:to>
                                        <p:strVal val="visible"/>
                                      </p:to>
                                    </p:set>
                                    <p:animEffect transition="in" filter="fade">
                                      <p:cBhvr>
                                        <p:cTn id="27" dur="500"/>
                                        <p:tgtEl>
                                          <p:spTgt spid="78853"/>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additive="base">
                                        <p:cTn id="32" dur="500" fill="hold"/>
                                        <p:tgtEl>
                                          <p:spTgt spid="5"/>
                                        </p:tgtEl>
                                        <p:attrNameLst>
                                          <p:attrName>ppt_x</p:attrName>
                                        </p:attrNameLst>
                                      </p:cBhvr>
                                      <p:tavLst>
                                        <p:tav tm="0">
                                          <p:val>
                                            <p:strVal val="#ppt_x"/>
                                          </p:val>
                                        </p:tav>
                                        <p:tav tm="100000">
                                          <p:val>
                                            <p:strVal val="#ppt_x"/>
                                          </p:val>
                                        </p:tav>
                                      </p:tavLst>
                                    </p:anim>
                                    <p:anim calcmode="lin" valueType="num">
                                      <p:cBhvr additive="base">
                                        <p:cTn id="3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P spid="7885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BC6E358D-22A0-8C50-6C99-899D022B71CC}"/>
              </a:ext>
            </a:extLst>
          </p:cNvPr>
          <p:cNvSpPr>
            <a:spLocks noGrp="1" noChangeArrowheads="1"/>
          </p:cNvSpPr>
          <p:nvPr>
            <p:ph type="title"/>
          </p:nvPr>
        </p:nvSpPr>
        <p:spPr/>
        <p:txBody>
          <a:bodyPr/>
          <a:lstStyle/>
          <a:p>
            <a:r>
              <a:rPr lang="en-US" altLang="en-US" sz="2400"/>
              <a:t>What if we know the parameters of two overlapping distributions?</a:t>
            </a:r>
          </a:p>
        </p:txBody>
      </p:sp>
      <p:sp>
        <p:nvSpPr>
          <p:cNvPr id="81923" name="Rectangle 3">
            <a:extLst>
              <a:ext uri="{FF2B5EF4-FFF2-40B4-BE49-F238E27FC236}">
                <a16:creationId xmlns:a16="http://schemas.microsoft.com/office/drawing/2014/main" id="{7BC68690-DF89-A3D1-7D96-CD7CC183E808}"/>
              </a:ext>
            </a:extLst>
          </p:cNvPr>
          <p:cNvSpPr>
            <a:spLocks noGrp="1" noChangeArrowheads="1"/>
          </p:cNvSpPr>
          <p:nvPr>
            <p:ph type="body" sz="half" idx="1"/>
          </p:nvPr>
        </p:nvSpPr>
        <p:spPr>
          <a:xfrm>
            <a:off x="990599" y="907473"/>
            <a:ext cx="9447213" cy="4830763"/>
          </a:xfrm>
        </p:spPr>
        <p:txBody>
          <a:bodyPr/>
          <a:lstStyle/>
          <a:p>
            <a:pPr marL="0" indent="0"/>
            <a:r>
              <a:rPr lang="en-US" altLang="en-US" sz="2000" dirty="0"/>
              <a:t>Again, suppose our alien researcher knows the heights of men and women (177 and 162 cm, with identical standard deviations), but otherwise hasn’t figured out how to sex them, short of dissection. A new specimen comes in and is 164 cm tall. Is it more likely that this is a female specimen or a male? </a:t>
            </a:r>
          </a:p>
          <a:p>
            <a:pPr marL="0" indent="0"/>
            <a:r>
              <a:rPr lang="en-US" altLang="en-US" sz="2000" dirty="0"/>
              <a:t>We can do the z test in one of two ways:</a:t>
            </a:r>
          </a:p>
        </p:txBody>
      </p:sp>
      <p:graphicFrame>
        <p:nvGraphicFramePr>
          <p:cNvPr id="81924" name="Object 4">
            <a:extLst>
              <a:ext uri="{FF2B5EF4-FFF2-40B4-BE49-F238E27FC236}">
                <a16:creationId xmlns:a16="http://schemas.microsoft.com/office/drawing/2014/main" id="{5E9F26D1-0131-AB7C-F440-14BB66D458E5}"/>
              </a:ext>
            </a:extLst>
          </p:cNvPr>
          <p:cNvGraphicFramePr>
            <a:graphicFrameLocks noGrp="1" noChangeAspect="1"/>
          </p:cNvGraphicFramePr>
          <p:nvPr>
            <p:ph sz="quarter" idx="2"/>
            <p:extLst>
              <p:ext uri="{D42A27DB-BD31-4B8C-83A1-F6EECF244321}">
                <p14:modId xmlns:p14="http://schemas.microsoft.com/office/powerpoint/2010/main" val="1459492592"/>
              </p:ext>
            </p:extLst>
          </p:nvPr>
        </p:nvGraphicFramePr>
        <p:xfrm>
          <a:off x="6248400" y="2075945"/>
          <a:ext cx="1981200" cy="731838"/>
        </p:xfrm>
        <a:graphic>
          <a:graphicData uri="http://schemas.openxmlformats.org/presentationml/2006/ole">
            <mc:AlternateContent xmlns:mc="http://schemas.openxmlformats.org/markup-compatibility/2006">
              <mc:Choice xmlns:v="urn:schemas-microsoft-com:vml" Requires="v">
                <p:oleObj name="Equation" r:id="rId2" imgW="1066680" imgH="393480" progId="Equation.3">
                  <p:embed/>
                </p:oleObj>
              </mc:Choice>
              <mc:Fallback>
                <p:oleObj name="Equation" r:id="rId2" imgW="1066680" imgH="393480" progId="Equation.3">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2075945"/>
                        <a:ext cx="1981200"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25" name="Object 5">
            <a:extLst>
              <a:ext uri="{FF2B5EF4-FFF2-40B4-BE49-F238E27FC236}">
                <a16:creationId xmlns:a16="http://schemas.microsoft.com/office/drawing/2014/main" id="{BA4B5DA5-3BC2-43DB-E9C6-B4CA0BA85F4E}"/>
              </a:ext>
            </a:extLst>
          </p:cNvPr>
          <p:cNvGraphicFramePr>
            <a:graphicFrameLocks noGrp="1" noChangeAspect="1"/>
          </p:cNvGraphicFramePr>
          <p:nvPr>
            <p:ph sz="quarter" idx="3"/>
            <p:extLst>
              <p:ext uri="{D42A27DB-BD31-4B8C-83A1-F6EECF244321}">
                <p14:modId xmlns:p14="http://schemas.microsoft.com/office/powerpoint/2010/main" val="1554497085"/>
              </p:ext>
            </p:extLst>
          </p:nvPr>
        </p:nvGraphicFramePr>
        <p:xfrm>
          <a:off x="9150206" y="2038278"/>
          <a:ext cx="2055813" cy="708025"/>
        </p:xfrm>
        <a:graphic>
          <a:graphicData uri="http://schemas.openxmlformats.org/presentationml/2006/ole">
            <mc:AlternateContent xmlns:mc="http://schemas.openxmlformats.org/markup-compatibility/2006">
              <mc:Choice xmlns:v="urn:schemas-microsoft-com:vml" Requires="v">
                <p:oleObj name="Equation" r:id="rId4" imgW="1143000" imgH="393480" progId="Equation.3">
                  <p:embed/>
                </p:oleObj>
              </mc:Choice>
              <mc:Fallback>
                <p:oleObj name="Equation" r:id="rId4" imgW="1143000" imgH="39348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50206" y="2038278"/>
                        <a:ext cx="2055813" cy="708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1929" name="Rectangle 9">
            <a:extLst>
              <a:ext uri="{FF2B5EF4-FFF2-40B4-BE49-F238E27FC236}">
                <a16:creationId xmlns:a16="http://schemas.microsoft.com/office/drawing/2014/main" id="{BCC17033-0E29-AC2A-8500-37F1618B12A9}"/>
              </a:ext>
            </a:extLst>
          </p:cNvPr>
          <p:cNvSpPr>
            <a:spLocks noChangeArrowheads="1"/>
          </p:cNvSpPr>
          <p:nvPr/>
        </p:nvSpPr>
        <p:spPr bwMode="auto">
          <a:xfrm>
            <a:off x="114300" y="0"/>
            <a:ext cx="152400" cy="6858000"/>
          </a:xfrm>
          <a:prstGeom prst="rect">
            <a:avLst/>
          </a:prstGeom>
          <a:solidFill>
            <a:srgbClr val="CC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5" name="Graphic 4" descr="Female with solid fill">
            <a:extLst>
              <a:ext uri="{FF2B5EF4-FFF2-40B4-BE49-F238E27FC236}">
                <a16:creationId xmlns:a16="http://schemas.microsoft.com/office/drawing/2014/main" id="{0A51482E-39B0-84A7-4334-643E4D3AC6C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524501" y="1984664"/>
            <a:ext cx="914400" cy="914400"/>
          </a:xfrm>
          <a:prstGeom prst="rect">
            <a:avLst/>
          </a:prstGeom>
        </p:spPr>
      </p:pic>
      <p:pic>
        <p:nvPicPr>
          <p:cNvPr id="7" name="Graphic 6" descr="Male with solid fill">
            <a:extLst>
              <a:ext uri="{FF2B5EF4-FFF2-40B4-BE49-F238E27FC236}">
                <a16:creationId xmlns:a16="http://schemas.microsoft.com/office/drawing/2014/main" id="{C210FFF7-1268-61ED-DE43-43C51B7845F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1107809" y="1831903"/>
            <a:ext cx="914400" cy="914400"/>
          </a:xfrm>
          <a:prstGeom prst="rect">
            <a:avLst/>
          </a:prstGeom>
        </p:spPr>
      </p:pic>
      <p:pic>
        <p:nvPicPr>
          <p:cNvPr id="81931" name="Picture 11">
            <a:extLst>
              <a:ext uri="{FF2B5EF4-FFF2-40B4-BE49-F238E27FC236}">
                <a16:creationId xmlns:a16="http://schemas.microsoft.com/office/drawing/2014/main" id="{CF6B4EE7-28FE-B541-73EF-E11B7F1C565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3084295"/>
            <a:ext cx="5565703" cy="35083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1923">
                                            <p:txEl>
                                              <p:pRg st="0" end="0"/>
                                            </p:txEl>
                                          </p:spTgt>
                                        </p:tgtEl>
                                        <p:attrNameLst>
                                          <p:attrName>style.visibility</p:attrName>
                                        </p:attrNameLst>
                                      </p:cBhvr>
                                      <p:to>
                                        <p:strVal val="visible"/>
                                      </p:to>
                                    </p:set>
                                    <p:animEffect transition="in" filter="fade">
                                      <p:cBhvr>
                                        <p:cTn id="7" dur="500"/>
                                        <p:tgtEl>
                                          <p:spTgt spid="819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1923">
                                            <p:txEl>
                                              <p:pRg st="1" end="1"/>
                                            </p:txEl>
                                          </p:spTgt>
                                        </p:tgtEl>
                                        <p:attrNameLst>
                                          <p:attrName>style.visibility</p:attrName>
                                        </p:attrNameLst>
                                      </p:cBhvr>
                                      <p:to>
                                        <p:strVal val="visible"/>
                                      </p:to>
                                    </p:set>
                                    <p:animEffect transition="in" filter="fade">
                                      <p:cBhvr>
                                        <p:cTn id="12" dur="500"/>
                                        <p:tgtEl>
                                          <p:spTgt spid="819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1924"/>
                                        </p:tgtEl>
                                        <p:attrNameLst>
                                          <p:attrName>style.visibility</p:attrName>
                                        </p:attrNameLst>
                                      </p:cBhvr>
                                      <p:to>
                                        <p:strVal val="visible"/>
                                      </p:to>
                                    </p:set>
                                    <p:animEffect transition="in" filter="fade">
                                      <p:cBhvr>
                                        <p:cTn id="17" dur="500"/>
                                        <p:tgtEl>
                                          <p:spTgt spid="81924"/>
                                        </p:tgtEl>
                                      </p:cBhvr>
                                    </p:animEffect>
                                  </p:childTnLst>
                                </p:cTn>
                              </p:par>
                              <p:par>
                                <p:cTn id="18" presetID="10" presetClass="entr" presetSubtype="0" fill="hold"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81925"/>
                                        </p:tgtEl>
                                        <p:attrNameLst>
                                          <p:attrName>style.visibility</p:attrName>
                                        </p:attrNameLst>
                                      </p:cBhvr>
                                      <p:to>
                                        <p:strVal val="visible"/>
                                      </p:to>
                                    </p:set>
                                    <p:animEffect transition="in" filter="fade">
                                      <p:cBhvr>
                                        <p:cTn id="25" dur="500"/>
                                        <p:tgtEl>
                                          <p:spTgt spid="81925"/>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81931"/>
                                        </p:tgtEl>
                                        <p:attrNameLst>
                                          <p:attrName>style.visibility</p:attrName>
                                        </p:attrNameLst>
                                      </p:cBhvr>
                                      <p:to>
                                        <p:strVal val="visible"/>
                                      </p:to>
                                    </p:set>
                                    <p:animEffect transition="in" filter="fade">
                                      <p:cBhvr>
                                        <p:cTn id="30" dur="500"/>
                                        <p:tgtEl>
                                          <p:spTgt spid="819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CE7D3-BE74-8C07-5421-B7259AFCA454}"/>
            </a:ext>
          </a:extLst>
        </p:cNvPr>
        <p:cNvGrpSpPr/>
        <p:nvPr/>
      </p:nvGrpSpPr>
      <p:grpSpPr>
        <a:xfrm>
          <a:off x="0" y="0"/>
          <a:ext cx="0" cy="0"/>
          <a:chOff x="0" y="0"/>
          <a:chExt cx="0" cy="0"/>
        </a:xfrm>
      </p:grpSpPr>
      <p:sp>
        <p:nvSpPr>
          <p:cNvPr id="81922" name="Rectangle 2">
            <a:extLst>
              <a:ext uri="{FF2B5EF4-FFF2-40B4-BE49-F238E27FC236}">
                <a16:creationId xmlns:a16="http://schemas.microsoft.com/office/drawing/2014/main" id="{8CF20077-9671-7F6C-1CCB-1AA4BC00E868}"/>
              </a:ext>
            </a:extLst>
          </p:cNvPr>
          <p:cNvSpPr>
            <a:spLocks noGrp="1" noChangeArrowheads="1"/>
          </p:cNvSpPr>
          <p:nvPr>
            <p:ph type="title"/>
          </p:nvPr>
        </p:nvSpPr>
        <p:spPr/>
        <p:txBody>
          <a:bodyPr/>
          <a:lstStyle/>
          <a:p>
            <a:r>
              <a:rPr lang="en-US" altLang="en-US" sz="2400"/>
              <a:t>What if we know the parameters of two overlapping distributions?</a:t>
            </a:r>
          </a:p>
        </p:txBody>
      </p:sp>
      <p:sp>
        <p:nvSpPr>
          <p:cNvPr id="81923" name="Rectangle 3">
            <a:extLst>
              <a:ext uri="{FF2B5EF4-FFF2-40B4-BE49-F238E27FC236}">
                <a16:creationId xmlns:a16="http://schemas.microsoft.com/office/drawing/2014/main" id="{EAD20740-C000-5A66-0BDC-0F5366280B13}"/>
              </a:ext>
            </a:extLst>
          </p:cNvPr>
          <p:cNvSpPr>
            <a:spLocks noGrp="1" noChangeArrowheads="1"/>
          </p:cNvSpPr>
          <p:nvPr>
            <p:ph type="body" sz="half" idx="1"/>
          </p:nvPr>
        </p:nvSpPr>
        <p:spPr>
          <a:xfrm>
            <a:off x="990599" y="907473"/>
            <a:ext cx="9447213" cy="4830763"/>
          </a:xfrm>
        </p:spPr>
        <p:txBody>
          <a:bodyPr/>
          <a:lstStyle/>
          <a:p>
            <a:pPr marL="0" indent="0"/>
            <a:r>
              <a:rPr lang="en-US" altLang="en-US" sz="2000" dirty="0"/>
              <a:t>Again, suppose our alien researcher knows the heights of men and women (177 and 162 cm, with identical standard deviations), but otherwise hasn’t figured out how to sex them, short of dissection. A new specimen comes in and is 164 cm tall. Is it more likely that this is a female specimen or a male? </a:t>
            </a:r>
          </a:p>
          <a:p>
            <a:pPr marL="0" indent="0"/>
            <a:r>
              <a:rPr lang="en-US" altLang="en-US" sz="2000" dirty="0"/>
              <a:t>We can do the z test in one of two ways:</a:t>
            </a:r>
          </a:p>
        </p:txBody>
      </p:sp>
      <p:graphicFrame>
        <p:nvGraphicFramePr>
          <p:cNvPr id="81924" name="Object 4">
            <a:extLst>
              <a:ext uri="{FF2B5EF4-FFF2-40B4-BE49-F238E27FC236}">
                <a16:creationId xmlns:a16="http://schemas.microsoft.com/office/drawing/2014/main" id="{5E48ECA1-1A14-423B-DA7B-8EE1DBED98E7}"/>
              </a:ext>
            </a:extLst>
          </p:cNvPr>
          <p:cNvGraphicFramePr>
            <a:graphicFrameLocks noGrp="1" noChangeAspect="1"/>
          </p:cNvGraphicFramePr>
          <p:nvPr>
            <p:ph sz="quarter" idx="2"/>
          </p:nvPr>
        </p:nvGraphicFramePr>
        <p:xfrm>
          <a:off x="6248400" y="2075945"/>
          <a:ext cx="1981200" cy="731838"/>
        </p:xfrm>
        <a:graphic>
          <a:graphicData uri="http://schemas.openxmlformats.org/presentationml/2006/ole">
            <mc:AlternateContent xmlns:mc="http://schemas.openxmlformats.org/markup-compatibility/2006">
              <mc:Choice xmlns:v="urn:schemas-microsoft-com:vml" Requires="v">
                <p:oleObj name="Equation" r:id="rId2" imgW="1066680" imgH="393480" progId="Equation.3">
                  <p:embed/>
                </p:oleObj>
              </mc:Choice>
              <mc:Fallback>
                <p:oleObj name="Equation" r:id="rId2" imgW="1066680" imgH="393480" progId="Equation.3">
                  <p:embed/>
                  <p:pic>
                    <p:nvPicPr>
                      <p:cNvPr id="81924" name="Object 4">
                        <a:extLst>
                          <a:ext uri="{FF2B5EF4-FFF2-40B4-BE49-F238E27FC236}">
                            <a16:creationId xmlns:a16="http://schemas.microsoft.com/office/drawing/2014/main" id="{5E9F26D1-0131-AB7C-F440-14BB66D458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2075945"/>
                        <a:ext cx="1981200"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81925" name="Object 5">
            <a:extLst>
              <a:ext uri="{FF2B5EF4-FFF2-40B4-BE49-F238E27FC236}">
                <a16:creationId xmlns:a16="http://schemas.microsoft.com/office/drawing/2014/main" id="{255F9FD4-065B-A1CA-B877-A24EF12D66D2}"/>
              </a:ext>
            </a:extLst>
          </p:cNvPr>
          <p:cNvGraphicFramePr>
            <a:graphicFrameLocks noGrp="1" noChangeAspect="1"/>
          </p:cNvGraphicFramePr>
          <p:nvPr>
            <p:ph sz="quarter" idx="3"/>
          </p:nvPr>
        </p:nvGraphicFramePr>
        <p:xfrm>
          <a:off x="9150206" y="2038278"/>
          <a:ext cx="2055813" cy="708025"/>
        </p:xfrm>
        <a:graphic>
          <a:graphicData uri="http://schemas.openxmlformats.org/presentationml/2006/ole">
            <mc:AlternateContent xmlns:mc="http://schemas.openxmlformats.org/markup-compatibility/2006">
              <mc:Choice xmlns:v="urn:schemas-microsoft-com:vml" Requires="v">
                <p:oleObj name="Equation" r:id="rId4" imgW="1143000" imgH="393480" progId="Equation.3">
                  <p:embed/>
                </p:oleObj>
              </mc:Choice>
              <mc:Fallback>
                <p:oleObj name="Equation" r:id="rId4" imgW="1143000" imgH="393480" progId="Equation.3">
                  <p:embed/>
                  <p:pic>
                    <p:nvPicPr>
                      <p:cNvPr id="81925" name="Object 5">
                        <a:extLst>
                          <a:ext uri="{FF2B5EF4-FFF2-40B4-BE49-F238E27FC236}">
                            <a16:creationId xmlns:a16="http://schemas.microsoft.com/office/drawing/2014/main" id="{BA4B5DA5-3BC2-43DB-E9C6-B4CA0BA85F4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150206" y="2038278"/>
                        <a:ext cx="2055813" cy="708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1926" name="Text Box 6">
            <a:extLst>
              <a:ext uri="{FF2B5EF4-FFF2-40B4-BE49-F238E27FC236}">
                <a16:creationId xmlns:a16="http://schemas.microsoft.com/office/drawing/2014/main" id="{BD895D75-BCBD-D32D-93DF-389705C498BE}"/>
              </a:ext>
            </a:extLst>
          </p:cNvPr>
          <p:cNvSpPr txBox="1">
            <a:spLocks noChangeArrowheads="1"/>
          </p:cNvSpPr>
          <p:nvPr/>
        </p:nvSpPr>
        <p:spPr bwMode="auto">
          <a:xfrm>
            <a:off x="933450" y="2818895"/>
            <a:ext cx="4648200" cy="2427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latin typeface="Times New Roman" panose="02020603050405020304" pitchFamily="18" charset="0"/>
              </a:rPr>
              <a:t>The smaller of the two z scores indicates that the observed value is closer to that distribution’s center. </a:t>
            </a:r>
          </a:p>
          <a:p>
            <a:pPr>
              <a:spcBef>
                <a:spcPct val="50000"/>
              </a:spcBef>
            </a:pPr>
            <a:r>
              <a:rPr lang="en-US" altLang="en-US" dirty="0">
                <a:latin typeface="Times New Roman" panose="02020603050405020304" pitchFamily="18" charset="0"/>
              </a:rPr>
              <a:t>The height of the curve at point </a:t>
            </a:r>
            <a:r>
              <a:rPr lang="en-US" altLang="en-US" i="1" dirty="0">
                <a:latin typeface="Times New Roman" panose="02020603050405020304" pitchFamily="18" charset="0"/>
              </a:rPr>
              <a:t>x</a:t>
            </a:r>
            <a:r>
              <a:rPr lang="en-US" altLang="en-US" dirty="0">
                <a:latin typeface="Times New Roman" panose="02020603050405020304" pitchFamily="18" charset="0"/>
              </a:rPr>
              <a:t> tells gives us information about its likelihood (though </a:t>
            </a:r>
            <a:r>
              <a:rPr lang="en-US" altLang="en-US" b="1" dirty="0">
                <a:latin typeface="Algerian" panose="04020705040A02060702" pitchFamily="82" charset="0"/>
                <a:ea typeface="STXingkai" panose="020B0503020204020204" pitchFamily="2" charset="-122"/>
              </a:rPr>
              <a:t>not</a:t>
            </a:r>
            <a:r>
              <a:rPr lang="en-US" altLang="en-US" dirty="0">
                <a:latin typeface="Times New Roman" panose="02020603050405020304" pitchFamily="18" charset="0"/>
              </a:rPr>
              <a:t> its specific probability), and the ratio of likelihoods tells us how much more likely it is that this entity is a female</a:t>
            </a:r>
            <a:endParaRPr lang="en-US" altLang="en-US" i="1" dirty="0">
              <a:latin typeface="Times New Roman" panose="02020603050405020304" pitchFamily="18" charset="0"/>
            </a:endParaRPr>
          </a:p>
        </p:txBody>
      </p:sp>
      <p:sp>
        <p:nvSpPr>
          <p:cNvPr id="81927" name="Rectangle 7">
            <a:extLst>
              <a:ext uri="{FF2B5EF4-FFF2-40B4-BE49-F238E27FC236}">
                <a16:creationId xmlns:a16="http://schemas.microsoft.com/office/drawing/2014/main" id="{FC246580-3FD1-DBD6-EFA2-20011F148C6D}"/>
              </a:ext>
            </a:extLst>
          </p:cNvPr>
          <p:cNvSpPr>
            <a:spLocks noChangeArrowheads="1"/>
          </p:cNvSpPr>
          <p:nvPr/>
        </p:nvSpPr>
        <p:spPr bwMode="auto">
          <a:xfrm>
            <a:off x="5714205" y="3111212"/>
            <a:ext cx="3733800" cy="201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dirty="0">
                <a:latin typeface="Courier" pitchFamily="49" charset="0"/>
              </a:rPr>
              <a:t>&gt; </a:t>
            </a:r>
            <a:r>
              <a:rPr lang="en-US" altLang="en-US" dirty="0" err="1">
                <a:latin typeface="Courier" pitchFamily="49" charset="0"/>
              </a:rPr>
              <a:t>dnorm</a:t>
            </a:r>
            <a:r>
              <a:rPr lang="en-US" altLang="en-US" dirty="0">
                <a:latin typeface="Courier" pitchFamily="49" charset="0"/>
              </a:rPr>
              <a:t>((164-162)/7)</a:t>
            </a:r>
          </a:p>
          <a:p>
            <a:r>
              <a:rPr lang="en-US" altLang="en-US" dirty="0">
                <a:latin typeface="Courier" pitchFamily="49" charset="0"/>
              </a:rPr>
              <a:t>[1] 0.3829868</a:t>
            </a:r>
          </a:p>
          <a:p>
            <a:r>
              <a:rPr lang="en-US" altLang="en-US" dirty="0">
                <a:latin typeface="Courier" pitchFamily="49" charset="0"/>
              </a:rPr>
              <a:t>&gt; </a:t>
            </a:r>
            <a:r>
              <a:rPr lang="en-US" altLang="en-US" dirty="0" err="1">
                <a:latin typeface="Courier" pitchFamily="49" charset="0"/>
              </a:rPr>
              <a:t>dnorm</a:t>
            </a:r>
            <a:r>
              <a:rPr lang="en-US" altLang="en-US" dirty="0">
                <a:latin typeface="Courier" pitchFamily="49" charset="0"/>
              </a:rPr>
              <a:t>((164-177)/7)</a:t>
            </a:r>
          </a:p>
          <a:p>
            <a:r>
              <a:rPr lang="en-US" altLang="en-US" dirty="0">
                <a:latin typeface="Courier" pitchFamily="49" charset="0"/>
              </a:rPr>
              <a:t>[1] 0.07111704</a:t>
            </a:r>
          </a:p>
          <a:p>
            <a:r>
              <a:rPr lang="en-US" altLang="en-US" dirty="0">
                <a:latin typeface="Courier" pitchFamily="49" charset="0"/>
              </a:rPr>
              <a:t>&gt; </a:t>
            </a:r>
            <a:r>
              <a:rPr lang="en-US" altLang="en-US" dirty="0" err="1">
                <a:latin typeface="Courier" pitchFamily="49" charset="0"/>
              </a:rPr>
              <a:t>dnorm</a:t>
            </a:r>
            <a:r>
              <a:rPr lang="en-US" altLang="en-US" dirty="0">
                <a:latin typeface="Courier" pitchFamily="49" charset="0"/>
              </a:rPr>
              <a:t>((164-162)/7)/</a:t>
            </a:r>
            <a:r>
              <a:rPr lang="en-US" altLang="en-US" dirty="0" err="1">
                <a:latin typeface="Courier" pitchFamily="49" charset="0"/>
              </a:rPr>
              <a:t>dnorm</a:t>
            </a:r>
            <a:r>
              <a:rPr lang="en-US" altLang="en-US" dirty="0">
                <a:latin typeface="Courier" pitchFamily="49" charset="0"/>
              </a:rPr>
              <a:t>((164-177)/7)</a:t>
            </a:r>
          </a:p>
          <a:p>
            <a:r>
              <a:rPr lang="en-US" altLang="en-US" dirty="0">
                <a:latin typeface="Courier" pitchFamily="49" charset="0"/>
              </a:rPr>
              <a:t>[1] 5.385302</a:t>
            </a:r>
          </a:p>
        </p:txBody>
      </p:sp>
      <p:sp>
        <p:nvSpPr>
          <p:cNvPr id="81928" name="Text Box 8">
            <a:extLst>
              <a:ext uri="{FF2B5EF4-FFF2-40B4-BE49-F238E27FC236}">
                <a16:creationId xmlns:a16="http://schemas.microsoft.com/office/drawing/2014/main" id="{6DCA93C8-721C-DBED-0AF7-60D63116D2E2}"/>
              </a:ext>
            </a:extLst>
          </p:cNvPr>
          <p:cNvSpPr txBox="1">
            <a:spLocks noChangeArrowheads="1"/>
          </p:cNvSpPr>
          <p:nvPr/>
        </p:nvSpPr>
        <p:spPr bwMode="auto">
          <a:xfrm>
            <a:off x="1292224" y="5526269"/>
            <a:ext cx="70866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dirty="0"/>
              <a:t>Of course, it is possible that our decision is incorrect, and mistakenly putting a male in with the females can lead to many more humans 10 months down the road. COSTS and BENEFITS</a:t>
            </a:r>
          </a:p>
        </p:txBody>
      </p:sp>
      <p:sp>
        <p:nvSpPr>
          <p:cNvPr id="81929" name="Rectangle 9">
            <a:extLst>
              <a:ext uri="{FF2B5EF4-FFF2-40B4-BE49-F238E27FC236}">
                <a16:creationId xmlns:a16="http://schemas.microsoft.com/office/drawing/2014/main" id="{067AA0DF-EA75-0681-EB44-587386FA5D53}"/>
              </a:ext>
            </a:extLst>
          </p:cNvPr>
          <p:cNvSpPr>
            <a:spLocks noChangeArrowheads="1"/>
          </p:cNvSpPr>
          <p:nvPr/>
        </p:nvSpPr>
        <p:spPr bwMode="auto">
          <a:xfrm>
            <a:off x="114300" y="0"/>
            <a:ext cx="152400" cy="6858000"/>
          </a:xfrm>
          <a:prstGeom prst="rect">
            <a:avLst/>
          </a:prstGeom>
          <a:solidFill>
            <a:srgbClr val="CC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5" name="Graphic 4" descr="Female with solid fill">
            <a:extLst>
              <a:ext uri="{FF2B5EF4-FFF2-40B4-BE49-F238E27FC236}">
                <a16:creationId xmlns:a16="http://schemas.microsoft.com/office/drawing/2014/main" id="{95A59A15-0D6A-2A5C-01CB-F63CA177AD66}"/>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524501" y="1984664"/>
            <a:ext cx="914400" cy="914400"/>
          </a:xfrm>
          <a:prstGeom prst="rect">
            <a:avLst/>
          </a:prstGeom>
        </p:spPr>
      </p:pic>
      <p:pic>
        <p:nvPicPr>
          <p:cNvPr id="7" name="Graphic 6" descr="Male with solid fill">
            <a:extLst>
              <a:ext uri="{FF2B5EF4-FFF2-40B4-BE49-F238E27FC236}">
                <a16:creationId xmlns:a16="http://schemas.microsoft.com/office/drawing/2014/main" id="{1BF89765-8E19-E9FF-31E2-007757C45B4B}"/>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1107809" y="1831903"/>
            <a:ext cx="914400" cy="914400"/>
          </a:xfrm>
          <a:prstGeom prst="rect">
            <a:avLst/>
          </a:prstGeom>
        </p:spPr>
      </p:pic>
      <p:pic>
        <p:nvPicPr>
          <p:cNvPr id="121858" name="Picture 2">
            <a:extLst>
              <a:ext uri="{FF2B5EF4-FFF2-40B4-BE49-F238E27FC236}">
                <a16:creationId xmlns:a16="http://schemas.microsoft.com/office/drawing/2014/main" id="{4AF3D4E5-E698-1494-79E9-B35A5F0C481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59683" y="3085018"/>
            <a:ext cx="2183101" cy="2183101"/>
          </a:xfrm>
          <a:prstGeom prst="rect">
            <a:avLst/>
          </a:prstGeom>
          <a:noFill/>
          <a:extLst>
            <a:ext uri="{909E8E84-426E-40DD-AFC4-6F175D3DCCD1}">
              <a14:hiddenFill xmlns:a14="http://schemas.microsoft.com/office/drawing/2010/main">
                <a:solidFill>
                  <a:srgbClr val="FFFFFF"/>
                </a:solidFill>
              </a14:hiddenFill>
            </a:ext>
          </a:extLst>
        </p:spPr>
      </p:pic>
      <p:pic>
        <p:nvPicPr>
          <p:cNvPr id="3" name="Graphic 2" descr="Pregnant lady with solid fill">
            <a:extLst>
              <a:ext uri="{FF2B5EF4-FFF2-40B4-BE49-F238E27FC236}">
                <a16:creationId xmlns:a16="http://schemas.microsoft.com/office/drawing/2014/main" id="{798F2322-F2AA-1A4E-156A-6606E0B48F3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445930" y="5337898"/>
            <a:ext cx="914400" cy="914400"/>
          </a:xfrm>
          <a:prstGeom prst="rect">
            <a:avLst/>
          </a:prstGeom>
        </p:spPr>
      </p:pic>
      <p:pic>
        <p:nvPicPr>
          <p:cNvPr id="4" name="Graphic 3" descr="Pregnant lady with solid fill">
            <a:extLst>
              <a:ext uri="{FF2B5EF4-FFF2-40B4-BE49-F238E27FC236}">
                <a16:creationId xmlns:a16="http://schemas.microsoft.com/office/drawing/2014/main" id="{4EC6F273-9E8A-4FCF-3615-927CB65400FE}"/>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8839199" y="5163634"/>
            <a:ext cx="914400" cy="914400"/>
          </a:xfrm>
          <a:prstGeom prst="rect">
            <a:avLst/>
          </a:prstGeom>
        </p:spPr>
      </p:pic>
      <p:pic>
        <p:nvPicPr>
          <p:cNvPr id="6" name="Graphic 5" descr="Pregnant lady with solid fill">
            <a:extLst>
              <a:ext uri="{FF2B5EF4-FFF2-40B4-BE49-F238E27FC236}">
                <a16:creationId xmlns:a16="http://schemas.microsoft.com/office/drawing/2014/main" id="{5427D642-BCBD-79E7-C122-C7C927B2627B}"/>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9280253" y="5531140"/>
            <a:ext cx="758859" cy="914400"/>
          </a:xfrm>
          <a:prstGeom prst="rect">
            <a:avLst/>
          </a:prstGeom>
        </p:spPr>
      </p:pic>
      <p:pic>
        <p:nvPicPr>
          <p:cNvPr id="8" name="Graphic 7" descr="Pregnant lady with solid fill">
            <a:extLst>
              <a:ext uri="{FF2B5EF4-FFF2-40B4-BE49-F238E27FC236}">
                <a16:creationId xmlns:a16="http://schemas.microsoft.com/office/drawing/2014/main" id="{9881C4FF-612E-18D3-E432-6647C1FFC4AF}"/>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9605884" y="5279810"/>
            <a:ext cx="914400" cy="914400"/>
          </a:xfrm>
          <a:prstGeom prst="rect">
            <a:avLst/>
          </a:prstGeom>
        </p:spPr>
      </p:pic>
    </p:spTree>
    <p:extLst>
      <p:ext uri="{BB962C8B-B14F-4D97-AF65-F5344CB8AC3E}">
        <p14:creationId xmlns:p14="http://schemas.microsoft.com/office/powerpoint/2010/main" val="524940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21858"/>
                                        </p:tgtEl>
                                        <p:attrNameLst>
                                          <p:attrName>style.visibility</p:attrName>
                                        </p:attrNameLst>
                                      </p:cBhvr>
                                      <p:to>
                                        <p:strVal val="visible"/>
                                      </p:to>
                                    </p:set>
                                    <p:anim calcmode="lin" valueType="num">
                                      <p:cBhvr additive="base">
                                        <p:cTn id="7" dur="500" fill="hold"/>
                                        <p:tgtEl>
                                          <p:spTgt spid="121858"/>
                                        </p:tgtEl>
                                        <p:attrNameLst>
                                          <p:attrName>ppt_x</p:attrName>
                                        </p:attrNameLst>
                                      </p:cBhvr>
                                      <p:tavLst>
                                        <p:tav tm="0">
                                          <p:val>
                                            <p:strVal val="#ppt_x"/>
                                          </p:val>
                                        </p:tav>
                                        <p:tav tm="100000">
                                          <p:val>
                                            <p:strVal val="#ppt_x"/>
                                          </p:val>
                                        </p:tav>
                                      </p:tavLst>
                                    </p:anim>
                                    <p:anim calcmode="lin" valueType="num">
                                      <p:cBhvr additive="base">
                                        <p:cTn id="8" dur="500" fill="hold"/>
                                        <p:tgtEl>
                                          <p:spTgt spid="12185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81926"/>
                                        </p:tgtEl>
                                        <p:attrNameLst>
                                          <p:attrName>style.visibility</p:attrName>
                                        </p:attrNameLst>
                                      </p:cBhvr>
                                      <p:to>
                                        <p:strVal val="visible"/>
                                      </p:to>
                                    </p:set>
                                    <p:animEffect transition="in" filter="fade">
                                      <p:cBhvr>
                                        <p:cTn id="13" dur="500"/>
                                        <p:tgtEl>
                                          <p:spTgt spid="81926"/>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81927"/>
                                        </p:tgtEl>
                                        <p:attrNameLst>
                                          <p:attrName>style.visibility</p:attrName>
                                        </p:attrNameLst>
                                      </p:cBhvr>
                                      <p:to>
                                        <p:strVal val="visible"/>
                                      </p:to>
                                    </p:set>
                                    <p:animEffect transition="in" filter="fade">
                                      <p:cBhvr>
                                        <p:cTn id="18" dur="500"/>
                                        <p:tgtEl>
                                          <p:spTgt spid="8192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1928"/>
                                        </p:tgtEl>
                                        <p:attrNameLst>
                                          <p:attrName>style.visibility</p:attrName>
                                        </p:attrNameLst>
                                      </p:cBhvr>
                                      <p:to>
                                        <p:strVal val="visible"/>
                                      </p:to>
                                    </p:set>
                                    <p:animEffect transition="in" filter="fade">
                                      <p:cBhvr>
                                        <p:cTn id="23" dur="500"/>
                                        <p:tgtEl>
                                          <p:spTgt spid="81928"/>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childTnLst>
                                </p:cTn>
                              </p:par>
                            </p:childTnLst>
                          </p:cTn>
                        </p:par>
                        <p:par>
                          <p:cTn id="28" fill="hold">
                            <p:stCondLst>
                              <p:cond delay="0"/>
                            </p:stCondLst>
                            <p:childTnLst>
                              <p:par>
                                <p:cTn id="29" presetID="1" presetClass="entr" presetSubtype="0" fill="hold" nodeType="afterEffect">
                                  <p:stCondLst>
                                    <p:cond delay="100"/>
                                  </p:stCondLst>
                                  <p:childTnLst>
                                    <p:set>
                                      <p:cBhvr>
                                        <p:cTn id="30" dur="1" fill="hold">
                                          <p:stCondLst>
                                            <p:cond delay="0"/>
                                          </p:stCondLst>
                                        </p:cTn>
                                        <p:tgtEl>
                                          <p:spTgt spid="4"/>
                                        </p:tgtEl>
                                        <p:attrNameLst>
                                          <p:attrName>style.visibility</p:attrName>
                                        </p:attrNameLst>
                                      </p:cBhvr>
                                      <p:to>
                                        <p:strVal val="visible"/>
                                      </p:to>
                                    </p:set>
                                  </p:childTnLst>
                                </p:cTn>
                              </p:par>
                            </p:childTnLst>
                          </p:cTn>
                        </p:par>
                        <p:par>
                          <p:cTn id="31" fill="hold">
                            <p:stCondLst>
                              <p:cond delay="100"/>
                            </p:stCondLst>
                            <p:childTnLst>
                              <p:par>
                                <p:cTn id="32" presetID="1" presetClass="entr" presetSubtype="0" fill="hold" nodeType="afterEffect">
                                  <p:stCondLst>
                                    <p:cond delay="100"/>
                                  </p:stCondLst>
                                  <p:childTnLst>
                                    <p:set>
                                      <p:cBhvr>
                                        <p:cTn id="33" dur="1" fill="hold">
                                          <p:stCondLst>
                                            <p:cond delay="0"/>
                                          </p:stCondLst>
                                        </p:cTn>
                                        <p:tgtEl>
                                          <p:spTgt spid="6"/>
                                        </p:tgtEl>
                                        <p:attrNameLst>
                                          <p:attrName>style.visibility</p:attrName>
                                        </p:attrNameLst>
                                      </p:cBhvr>
                                      <p:to>
                                        <p:strVal val="visible"/>
                                      </p:to>
                                    </p:set>
                                  </p:childTnLst>
                                </p:cTn>
                              </p:par>
                            </p:childTnLst>
                          </p:cTn>
                        </p:par>
                        <p:par>
                          <p:cTn id="34" fill="hold">
                            <p:stCondLst>
                              <p:cond delay="200"/>
                            </p:stCondLst>
                            <p:childTnLst>
                              <p:par>
                                <p:cTn id="35" presetID="1" presetClass="entr" presetSubtype="0" fill="hold" nodeType="afterEffect">
                                  <p:stCondLst>
                                    <p:cond delay="10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6" grpId="0"/>
      <p:bldP spid="81927" grpId="0"/>
      <p:bldP spid="819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a:extLst>
              <a:ext uri="{FF2B5EF4-FFF2-40B4-BE49-F238E27FC236}">
                <a16:creationId xmlns:a16="http://schemas.microsoft.com/office/drawing/2014/main" id="{6F91F3AB-328F-1178-304E-69D0E1EB3C63}"/>
              </a:ext>
            </a:extLst>
          </p:cNvPr>
          <p:cNvSpPr>
            <a:spLocks noGrp="1" noChangeArrowheads="1"/>
          </p:cNvSpPr>
          <p:nvPr>
            <p:ph type="title"/>
          </p:nvPr>
        </p:nvSpPr>
        <p:spPr>
          <a:xfrm>
            <a:off x="838200" y="16934"/>
            <a:ext cx="10515600" cy="1325563"/>
          </a:xfrm>
        </p:spPr>
        <p:txBody>
          <a:bodyPr/>
          <a:lstStyle/>
          <a:p>
            <a:r>
              <a:rPr lang="en-US" altLang="en-US" dirty="0"/>
              <a:t>Signal detection</a:t>
            </a:r>
          </a:p>
        </p:txBody>
      </p:sp>
      <p:sp>
        <p:nvSpPr>
          <p:cNvPr id="98307" name="Rectangle 3">
            <a:extLst>
              <a:ext uri="{FF2B5EF4-FFF2-40B4-BE49-F238E27FC236}">
                <a16:creationId xmlns:a16="http://schemas.microsoft.com/office/drawing/2014/main" id="{FCCDD9FD-FE83-8D2F-1B6B-CEED8B31B800}"/>
              </a:ext>
            </a:extLst>
          </p:cNvPr>
          <p:cNvSpPr>
            <a:spLocks noGrp="1" noChangeArrowheads="1"/>
          </p:cNvSpPr>
          <p:nvPr>
            <p:ph idx="1"/>
          </p:nvPr>
        </p:nvSpPr>
        <p:spPr>
          <a:xfrm>
            <a:off x="1981200" y="1066801"/>
            <a:ext cx="8229600" cy="4830763"/>
          </a:xfrm>
        </p:spPr>
        <p:txBody>
          <a:bodyPr/>
          <a:lstStyle/>
          <a:p>
            <a:r>
              <a:rPr lang="en-US" altLang="en-US" sz="2000"/>
              <a:t>Many situations in the real world involve decisions that can be characterized as detecting a signal in noise, or ambiguous information</a:t>
            </a:r>
          </a:p>
          <a:p>
            <a:pPr lvl="1"/>
            <a:r>
              <a:rPr lang="en-US" altLang="en-US" sz="2000"/>
              <a:t>Radiologists</a:t>
            </a:r>
          </a:p>
          <a:p>
            <a:pPr lvl="1"/>
            <a:r>
              <a:rPr lang="en-US" altLang="en-US" sz="2000"/>
              <a:t>Parts defects</a:t>
            </a:r>
          </a:p>
          <a:p>
            <a:pPr lvl="1"/>
            <a:r>
              <a:rPr lang="en-US" altLang="en-US" sz="2000"/>
              <a:t>Terrorist detection</a:t>
            </a:r>
          </a:p>
          <a:p>
            <a:r>
              <a:rPr lang="en-US" altLang="en-US" sz="2000"/>
              <a:t>Diagnostic decision sciences examine </a:t>
            </a:r>
            <a:r>
              <a:rPr lang="en-US" altLang="en-US" sz="2000" b="1" i="1"/>
              <a:t>sensitivity,</a:t>
            </a:r>
            <a:r>
              <a:rPr lang="en-US" altLang="en-US" sz="2000"/>
              <a:t> how much signal and noise distributions overlap: </a:t>
            </a:r>
          </a:p>
          <a:p>
            <a:pPr lvl="1"/>
            <a:r>
              <a:rPr lang="en-US" altLang="en-US" sz="2000"/>
              <a:t>d-prime (d’): the difference in means divided by the pooled standard deviation of the distributions</a:t>
            </a:r>
          </a:p>
          <a:p>
            <a:r>
              <a:rPr lang="en-US" altLang="en-US" sz="2000"/>
              <a:t>Diagnostic decision sciences also examine </a:t>
            </a:r>
            <a:r>
              <a:rPr lang="en-US" altLang="en-US" sz="2000" b="1" i="1"/>
              <a:t>bias</a:t>
            </a:r>
          </a:p>
          <a:p>
            <a:pPr lvl="1"/>
            <a:r>
              <a:rPr lang="en-US" altLang="en-US" sz="2000"/>
              <a:t>The </a:t>
            </a:r>
            <a:r>
              <a:rPr lang="en-US" altLang="en-US" sz="2000" b="1"/>
              <a:t>cost</a:t>
            </a:r>
            <a:r>
              <a:rPr lang="en-US" altLang="en-US" sz="2000"/>
              <a:t> of missing a tumor may make the decision “tumor” more likely in the face of ambiguous evidence</a:t>
            </a:r>
          </a:p>
          <a:p>
            <a:pPr lvl="1"/>
            <a:r>
              <a:rPr lang="en-US" altLang="en-US" sz="2000"/>
              <a:t>The prior probabilities also may introduce bias </a:t>
            </a:r>
          </a:p>
          <a:p>
            <a:endParaRPr lang="en-US" altLang="en-US" sz="2000"/>
          </a:p>
        </p:txBody>
      </p:sp>
      <p:sp>
        <p:nvSpPr>
          <p:cNvPr id="98308" name="Rectangle 4">
            <a:extLst>
              <a:ext uri="{FF2B5EF4-FFF2-40B4-BE49-F238E27FC236}">
                <a16:creationId xmlns:a16="http://schemas.microsoft.com/office/drawing/2014/main" id="{1971FA87-D1B8-FF4F-AA85-B20506D47A1B}"/>
              </a:ext>
            </a:extLst>
          </p:cNvPr>
          <p:cNvSpPr>
            <a:spLocks noChangeArrowheads="1"/>
          </p:cNvSpPr>
          <p:nvPr/>
        </p:nvSpPr>
        <p:spPr bwMode="auto">
          <a:xfrm>
            <a:off x="38100" y="8467"/>
            <a:ext cx="152400" cy="6858000"/>
          </a:xfrm>
          <a:prstGeom prst="rect">
            <a:avLst/>
          </a:prstGeom>
          <a:solidFill>
            <a:srgbClr val="CC00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theme/theme1.xml><?xml version="1.0" encoding="utf-8"?>
<a:theme xmlns:a="http://schemas.openxmlformats.org/drawingml/2006/main" name="Default Design">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15570</TotalTime>
  <Words>1926</Words>
  <Application>Microsoft Office PowerPoint</Application>
  <PresentationFormat>Widescreen</PresentationFormat>
  <Paragraphs>139</Paragraphs>
  <Slides>22</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3</vt:i4>
      </vt:variant>
      <vt:variant>
        <vt:lpstr>Slide Titles</vt:lpstr>
      </vt:variant>
      <vt:variant>
        <vt:i4>22</vt:i4>
      </vt:variant>
    </vt:vector>
  </HeadingPairs>
  <TitlesOfParts>
    <vt:vector size="35" baseType="lpstr">
      <vt:lpstr>ADLaM Display</vt:lpstr>
      <vt:lpstr>Algerian</vt:lpstr>
      <vt:lpstr>Aptos</vt:lpstr>
      <vt:lpstr>Aptos Display</vt:lpstr>
      <vt:lpstr>Arial</vt:lpstr>
      <vt:lpstr>Arial Unicode MS</vt:lpstr>
      <vt:lpstr>Courier</vt:lpstr>
      <vt:lpstr>Symbol</vt:lpstr>
      <vt:lpstr>Times New Roman</vt:lpstr>
      <vt:lpstr>Default Design</vt:lpstr>
      <vt:lpstr>Equation</vt:lpstr>
      <vt:lpstr>Image</vt:lpstr>
      <vt:lpstr>Microsoft Excel 97-2003 Worksheet</vt:lpstr>
      <vt:lpstr>PowerPoint Presentation</vt:lpstr>
      <vt:lpstr>PowerPoint Presentation</vt:lpstr>
      <vt:lpstr>PowerPoint Presentation</vt:lpstr>
      <vt:lpstr>Guerilla statistics: Basic Training </vt:lpstr>
      <vt:lpstr>Using the normal distribution to test hypotheses</vt:lpstr>
      <vt:lpstr>Probability and the normal curve</vt:lpstr>
      <vt:lpstr>What if we know the parameters of two overlapping distributions?</vt:lpstr>
      <vt:lpstr>What if we know the parameters of two overlapping distributions?</vt:lpstr>
      <vt:lpstr>Signal detection</vt:lpstr>
      <vt:lpstr>Errors, Types 1 and 2</vt:lpstr>
      <vt:lpstr>What about for a sample mean?</vt:lpstr>
      <vt:lpstr>Sampling error</vt:lpstr>
      <vt:lpstr>Sampling distributions</vt:lpstr>
      <vt:lpstr>Hypothesis testing</vt:lpstr>
      <vt:lpstr>More on null hypothesis testing</vt:lpstr>
      <vt:lpstr>AGAIN: Testing hypotheses about means with  σ known</vt:lpstr>
      <vt:lpstr>Measures of Dispersion</vt:lpstr>
      <vt:lpstr>A closer look at bias: Sample variance</vt:lpstr>
      <vt:lpstr>Testing a Sample Mean When σ is unknown- The One Sample t Test</vt:lpstr>
      <vt:lpstr>More on the t-distribution</vt:lpstr>
      <vt:lpstr>Testing a Sample Mean When σ is unknown- The One Sample t Test</vt:lpstr>
      <vt:lpstr>Testing a Sample Mean When σ is unknown- The One Sample t Test</vt:lpstr>
    </vt:vector>
  </TitlesOfParts>
  <Company>Arizona State University, East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DAX X</dc:title>
  <dc:creator>Information Technology</dc:creator>
  <cp:lastModifiedBy>David Becker</cp:lastModifiedBy>
  <cp:revision>43</cp:revision>
  <dcterms:created xsi:type="dcterms:W3CDTF">2006-02-27T23:16:02Z</dcterms:created>
  <dcterms:modified xsi:type="dcterms:W3CDTF">2025-12-03T19:02:46Z</dcterms:modified>
</cp:coreProperties>
</file>