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2" r:id="rId1"/>
  </p:sldMasterIdLst>
  <p:sldIdLst>
    <p:sldId id="258" r:id="rId2"/>
    <p:sldId id="266" r:id="rId3"/>
    <p:sldId id="297" r:id="rId4"/>
    <p:sldId id="309" r:id="rId5"/>
    <p:sldId id="310" r:id="rId6"/>
    <p:sldId id="311" r:id="rId7"/>
    <p:sldId id="312" r:id="rId8"/>
    <p:sldId id="313" r:id="rId9"/>
    <p:sldId id="314" r:id="rId10"/>
    <p:sldId id="290" r:id="rId11"/>
    <p:sldId id="292" r:id="rId12"/>
    <p:sldId id="293" r:id="rId13"/>
    <p:sldId id="306" r:id="rId14"/>
    <p:sldId id="294" r:id="rId15"/>
    <p:sldId id="296" r:id="rId16"/>
    <p:sldId id="315" r:id="rId17"/>
    <p:sldId id="316" r:id="rId18"/>
    <p:sldId id="298" r:id="rId19"/>
    <p:sldId id="299" r:id="rId20"/>
    <p:sldId id="300" r:id="rId21"/>
    <p:sldId id="301" r:id="rId22"/>
    <p:sldId id="302" r:id="rId23"/>
    <p:sldId id="317" r:id="rId24"/>
    <p:sldId id="307" r:id="rId25"/>
    <p:sldId id="308" r:id="rId26"/>
    <p:sldId id="318" r:id="rId27"/>
    <p:sldId id="268" r:id="rId28"/>
    <p:sldId id="269" r:id="rId29"/>
    <p:sldId id="262" r:id="rId30"/>
    <p:sldId id="270" r:id="rId3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0" d="100"/>
          <a:sy n="90" d="100"/>
        </p:scale>
        <p:origin x="370" y="67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B9A5A-E3A8-4655-B8CE-485497889F6B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525020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9DCD7E-78EB-4B9D-AC7D-D619D081665E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377647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DA860-BAFA-4376-B5C8-C2C14E0F892A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1400563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557680-82EC-713B-A0DB-B22CE3FC26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487362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BD98811-9630-6C8A-7407-74B28693387A}"/>
              </a:ext>
            </a:extLst>
          </p:cNvPr>
          <p:cNvSpPr>
            <a:spLocks noGrp="1"/>
          </p:cNvSpPr>
          <p:nvPr>
            <p:ph type="body" sz="half" idx="1"/>
          </p:nvPr>
        </p:nvSpPr>
        <p:spPr>
          <a:xfrm>
            <a:off x="609600" y="990600"/>
            <a:ext cx="5384800" cy="51355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45E7C7C-8C02-F9BD-7AAD-BEF2595549A6}"/>
              </a:ext>
            </a:extLst>
          </p:cNvPr>
          <p:cNvSpPr>
            <a:spLocks noGrp="1"/>
          </p:cNvSpPr>
          <p:nvPr>
            <p:ph sz="quarter" idx="2"/>
          </p:nvPr>
        </p:nvSpPr>
        <p:spPr>
          <a:xfrm>
            <a:off x="6197600" y="990600"/>
            <a:ext cx="5384800" cy="24907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9D2B25DF-0F56-4C0E-3F9F-401917EF4EBC}"/>
              </a:ext>
            </a:extLst>
          </p:cNvPr>
          <p:cNvSpPr>
            <a:spLocks noGrp="1"/>
          </p:cNvSpPr>
          <p:nvPr>
            <p:ph sz="quarter" idx="3"/>
          </p:nvPr>
        </p:nvSpPr>
        <p:spPr>
          <a:xfrm>
            <a:off x="6197600" y="3633789"/>
            <a:ext cx="5384800" cy="24923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3C003D19-3AB7-A465-8358-F46EBBB461E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09600" y="6245225"/>
            <a:ext cx="2844800" cy="47625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9E0D9843-D8A0-4F9A-3689-D02E424A18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65600" y="6245225"/>
            <a:ext cx="3860800" cy="47625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BB02C2C7-9D5E-A64F-1AA5-1C2FA7026A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37600" y="6245225"/>
            <a:ext cx="2844800" cy="476250"/>
          </a:xfrm>
        </p:spPr>
        <p:txBody>
          <a:bodyPr/>
          <a:lstStyle>
            <a:lvl1pPr>
              <a:defRPr/>
            </a:lvl1pPr>
          </a:lstStyle>
          <a:p>
            <a:fld id="{07DD93A7-1976-40C4-AA35-B90F7604077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334765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4F8A78-E27B-E02E-91DB-5EB984DDBEF6}"/>
              </a:ext>
            </a:extLst>
          </p:cNvPr>
          <p:cNvSpPr>
            <a:spLocks noGrp="1"/>
          </p:cNvSpPr>
          <p:nvPr>
            <p:ph type="title" sz="quarter"/>
          </p:nvPr>
        </p:nvSpPr>
        <p:spPr>
          <a:xfrm>
            <a:off x="609600" y="274638"/>
            <a:ext cx="10972800" cy="487362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2C6357-EDAA-A947-5CA8-EC4EE22C28CF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609600" y="990600"/>
            <a:ext cx="5384800" cy="24907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9F3A8B8-E3F5-A4A7-99B0-BD135BA73D1D}"/>
              </a:ext>
            </a:extLst>
          </p:cNvPr>
          <p:cNvSpPr>
            <a:spLocks noGrp="1"/>
          </p:cNvSpPr>
          <p:nvPr>
            <p:ph sz="quarter" idx="2"/>
          </p:nvPr>
        </p:nvSpPr>
        <p:spPr>
          <a:xfrm>
            <a:off x="6197600" y="990600"/>
            <a:ext cx="5384800" cy="24907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6F0FCCF9-42D6-3027-572A-C6E9F8DCBA87}"/>
              </a:ext>
            </a:extLst>
          </p:cNvPr>
          <p:cNvSpPr>
            <a:spLocks noGrp="1"/>
          </p:cNvSpPr>
          <p:nvPr>
            <p:ph sz="quarter" idx="3"/>
          </p:nvPr>
        </p:nvSpPr>
        <p:spPr>
          <a:xfrm>
            <a:off x="609600" y="3633789"/>
            <a:ext cx="5384800" cy="24923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4E59B64-83BF-6006-15B5-2E364A1B6A3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97600" y="3633789"/>
            <a:ext cx="5384800" cy="24923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D787C68-68E9-5412-24F8-EFF316E7E6C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09600" y="6245225"/>
            <a:ext cx="2844800" cy="47625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63B6CF8-B5B6-A0B7-018F-1030C38604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65600" y="6245225"/>
            <a:ext cx="3860800" cy="47625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160DF09-16BB-AD7D-AE1A-55DE41E435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37600" y="6245225"/>
            <a:ext cx="2844800" cy="476250"/>
          </a:xfrm>
        </p:spPr>
        <p:txBody>
          <a:bodyPr/>
          <a:lstStyle>
            <a:lvl1pPr>
              <a:defRPr/>
            </a:lvl1pPr>
          </a:lstStyle>
          <a:p>
            <a:fld id="{F69750AE-5BC1-402C-8F6A-4B046531B2C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1710823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42161A-D349-7CE6-BC09-C3FE535937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487362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3943344-B2AD-43B8-0D62-4E42780D820B}"/>
              </a:ext>
            </a:extLst>
          </p:cNvPr>
          <p:cNvSpPr>
            <a:spLocks noGrp="1"/>
          </p:cNvSpPr>
          <p:nvPr>
            <p:ph type="body" sz="half" idx="1"/>
          </p:nvPr>
        </p:nvSpPr>
        <p:spPr>
          <a:xfrm>
            <a:off x="609600" y="990600"/>
            <a:ext cx="5384800" cy="51355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DAAA97F-4375-5881-3EEB-5A3ADFC6672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97600" y="990600"/>
            <a:ext cx="5384800" cy="51355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65E4346-D173-2F71-15E5-30A026D740D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09600" y="6245225"/>
            <a:ext cx="2844800" cy="47625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EE79729-208F-9B81-1B0F-D7A79C784C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65600" y="6245225"/>
            <a:ext cx="3860800" cy="47625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974D8F8-49EF-6D1D-2155-556E52AE99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37600" y="6245225"/>
            <a:ext cx="2844800" cy="476250"/>
          </a:xfrm>
        </p:spPr>
        <p:txBody>
          <a:bodyPr/>
          <a:lstStyle>
            <a:lvl1pPr>
              <a:defRPr/>
            </a:lvl1pPr>
          </a:lstStyle>
          <a:p>
            <a:fld id="{C1EBA202-5059-4A2E-8720-916D46515CE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278223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>
  <p:cSld name="Title and Content Ov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4E05A6-51B9-0024-11B3-2B34D5BA38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487362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182348-1EC1-2BE5-A0B8-F07E4EFDD2F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09600" y="990600"/>
            <a:ext cx="10972800" cy="24907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AC87A8B-A32A-939C-0B17-963D3B2D8A7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09600" y="3633789"/>
            <a:ext cx="10972800" cy="24923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28A13C5-40AD-784B-ABF1-6A00F4265AF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09600" y="6245225"/>
            <a:ext cx="2844800" cy="47625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1D7FC87-6F44-F365-BAB5-1C0F3CE6A9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65600" y="6245225"/>
            <a:ext cx="3860800" cy="47625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56965AF-3306-3DB7-6D2E-97A26BA810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37600" y="6245225"/>
            <a:ext cx="2844800" cy="476250"/>
          </a:xfrm>
        </p:spPr>
        <p:txBody>
          <a:bodyPr/>
          <a:lstStyle>
            <a:lvl1pPr>
              <a:defRPr/>
            </a:lvl1pPr>
          </a:lstStyle>
          <a:p>
            <a:fld id="{877774E5-41F2-4F96-A6E2-7293011459D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139325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E6D044-1B0E-4E06-A14B-6ED484923408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758415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DAACEF-0D5C-4AB1-A290-58D452498CBD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867356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02F217-0554-4515-A70E-901C0E2CC620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049596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A67BDB-E61F-4760-80D6-57DECB52A2C1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865734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FA9209-0D98-4822-BA20-692470194077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749999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1A89E1-DC21-4D9B-9CA5-BB9FAE03B42A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19859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22BAD5-5F81-4B14-A864-4DE93D25B9ED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977454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B6D65-3F04-4B0C-8B77-89247FB0ABBC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195997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3BBAB12-E89B-477B-A535-61DF6658DED1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757759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  <p:sldLayoutId id="2147483674" r:id="rId12"/>
    <p:sldLayoutId id="2147483675" r:id="rId13"/>
    <p:sldLayoutId id="2147483676" r:id="rId14"/>
    <p:sldLayoutId id="2147483677" r:id="rId15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emf"/><Relationship Id="rId2" Type="http://schemas.openxmlformats.org/officeDocument/2006/relationships/oleObject" Target="../embeddings/oleObject22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5.png"/><Relationship Id="rId4" Type="http://schemas.openxmlformats.org/officeDocument/2006/relationships/image" Target="../media/image24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emf"/><Relationship Id="rId2" Type="http://schemas.openxmlformats.org/officeDocument/2006/relationships/oleObject" Target="../embeddings/oleObject23.bin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wmf"/><Relationship Id="rId2" Type="http://schemas.openxmlformats.org/officeDocument/2006/relationships/oleObject" Target="../embeddings/oleObject24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2.wmf"/><Relationship Id="rId4" Type="http://schemas.openxmlformats.org/officeDocument/2006/relationships/oleObject" Target="../embeddings/oleObject25.bin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9.bin"/><Relationship Id="rId3" Type="http://schemas.openxmlformats.org/officeDocument/2006/relationships/image" Target="../media/image33.wmf"/><Relationship Id="rId7" Type="http://schemas.openxmlformats.org/officeDocument/2006/relationships/image" Target="../media/image35.wmf"/><Relationship Id="rId2" Type="http://schemas.openxmlformats.org/officeDocument/2006/relationships/oleObject" Target="../embeddings/oleObject26.bin"/><Relationship Id="rId1" Type="http://schemas.openxmlformats.org/officeDocument/2006/relationships/slideLayout" Target="../slideLayouts/slideLayout14.xml"/><Relationship Id="rId6" Type="http://schemas.openxmlformats.org/officeDocument/2006/relationships/oleObject" Target="../embeddings/oleObject28.bin"/><Relationship Id="rId5" Type="http://schemas.openxmlformats.org/officeDocument/2006/relationships/image" Target="../media/image34.wmf"/><Relationship Id="rId4" Type="http://schemas.openxmlformats.org/officeDocument/2006/relationships/oleObject" Target="../embeddings/oleObject27.bin"/><Relationship Id="rId9" Type="http://schemas.openxmlformats.org/officeDocument/2006/relationships/image" Target="../media/image36.wmf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7.wmf"/><Relationship Id="rId2" Type="http://schemas.openxmlformats.org/officeDocument/2006/relationships/oleObject" Target="../embeddings/oleObject30.bin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8.wmf"/><Relationship Id="rId2" Type="http://schemas.openxmlformats.org/officeDocument/2006/relationships/oleObject" Target="../embeddings/oleObject31.bin"/><Relationship Id="rId1" Type="http://schemas.openxmlformats.org/officeDocument/2006/relationships/slideLayout" Target="../slideLayouts/slideLayout15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9.wmf"/><Relationship Id="rId2" Type="http://schemas.openxmlformats.org/officeDocument/2006/relationships/oleObject" Target="../embeddings/oleObject32.bin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7" Type="http://schemas.openxmlformats.org/officeDocument/2006/relationships/image" Target="../media/image3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12.xml"/><Relationship Id="rId6" Type="http://schemas.openxmlformats.org/officeDocument/2006/relationships/oleObject" Target="../embeddings/oleObject3.bin"/><Relationship Id="rId5" Type="http://schemas.openxmlformats.org/officeDocument/2006/relationships/image" Target="../media/image2.wmf"/><Relationship Id="rId4" Type="http://schemas.openxmlformats.org/officeDocument/2006/relationships/oleObject" Target="../embeddings/oleObject2.bin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0.png"/><Relationship Id="rId1" Type="http://schemas.openxmlformats.org/officeDocument/2006/relationships/slideLayout" Target="../slideLayouts/slideLayout14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0.png"/><Relationship Id="rId1" Type="http://schemas.openxmlformats.org/officeDocument/2006/relationships/slideLayout" Target="../slideLayouts/slideLayout14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0.png"/><Relationship Id="rId1" Type="http://schemas.openxmlformats.org/officeDocument/2006/relationships/slideLayout" Target="../slideLayouts/slideLayout15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2.png"/><Relationship Id="rId2" Type="http://schemas.openxmlformats.org/officeDocument/2006/relationships/image" Target="../media/image41.png"/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3.wmf"/><Relationship Id="rId2" Type="http://schemas.openxmlformats.org/officeDocument/2006/relationships/oleObject" Target="../embeddings/oleObject33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4.wmf"/><Relationship Id="rId4" Type="http://schemas.openxmlformats.org/officeDocument/2006/relationships/oleObject" Target="../embeddings/oleObject34.bin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5.emf"/><Relationship Id="rId2" Type="http://schemas.openxmlformats.org/officeDocument/2006/relationships/oleObject" Target="../embeddings/oleObject35.bin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6.emf"/><Relationship Id="rId2" Type="http://schemas.openxmlformats.org/officeDocument/2006/relationships/oleObject" Target="../embeddings/oleObject36.bin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7.wmf"/><Relationship Id="rId7" Type="http://schemas.openxmlformats.org/officeDocument/2006/relationships/image" Target="../media/image49.wmf"/><Relationship Id="rId2" Type="http://schemas.openxmlformats.org/officeDocument/2006/relationships/oleObject" Target="../embeddings/oleObject37.bin"/><Relationship Id="rId1" Type="http://schemas.openxmlformats.org/officeDocument/2006/relationships/slideLayout" Target="../slideLayouts/slideLayout12.xml"/><Relationship Id="rId6" Type="http://schemas.openxmlformats.org/officeDocument/2006/relationships/oleObject" Target="../embeddings/oleObject39.bin"/><Relationship Id="rId5" Type="http://schemas.openxmlformats.org/officeDocument/2006/relationships/image" Target="../media/image48.wmf"/><Relationship Id="rId4" Type="http://schemas.openxmlformats.org/officeDocument/2006/relationships/oleObject" Target="../embeddings/oleObject38.bin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.bin"/><Relationship Id="rId3" Type="http://schemas.openxmlformats.org/officeDocument/2006/relationships/image" Target="../media/image5.wmf"/><Relationship Id="rId7" Type="http://schemas.openxmlformats.org/officeDocument/2006/relationships/image" Target="../media/image7.wmf"/><Relationship Id="rId2" Type="http://schemas.openxmlformats.org/officeDocument/2006/relationships/oleObject" Target="../embeddings/oleObject4.bin"/><Relationship Id="rId1" Type="http://schemas.openxmlformats.org/officeDocument/2006/relationships/slideLayout" Target="../slideLayouts/slideLayout12.xml"/><Relationship Id="rId6" Type="http://schemas.openxmlformats.org/officeDocument/2006/relationships/oleObject" Target="../embeddings/oleObject6.bin"/><Relationship Id="rId11" Type="http://schemas.openxmlformats.org/officeDocument/2006/relationships/image" Target="../media/image9.wmf"/><Relationship Id="rId5" Type="http://schemas.openxmlformats.org/officeDocument/2006/relationships/image" Target="../media/image6.wmf"/><Relationship Id="rId10" Type="http://schemas.openxmlformats.org/officeDocument/2006/relationships/oleObject" Target="../embeddings/oleObject8.bin"/><Relationship Id="rId4" Type="http://schemas.openxmlformats.org/officeDocument/2006/relationships/oleObject" Target="../embeddings/oleObject5.bin"/><Relationship Id="rId9" Type="http://schemas.openxmlformats.org/officeDocument/2006/relationships/image" Target="../media/image8.w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oleObject" Target="../embeddings/oleObject9.bin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3.bin"/><Relationship Id="rId3" Type="http://schemas.openxmlformats.org/officeDocument/2006/relationships/image" Target="../media/image11.wmf"/><Relationship Id="rId7" Type="http://schemas.openxmlformats.org/officeDocument/2006/relationships/image" Target="../media/image13.wmf"/><Relationship Id="rId2" Type="http://schemas.openxmlformats.org/officeDocument/2006/relationships/oleObject" Target="../embeddings/oleObject10.bin"/><Relationship Id="rId1" Type="http://schemas.openxmlformats.org/officeDocument/2006/relationships/slideLayout" Target="../slideLayouts/slideLayout12.xml"/><Relationship Id="rId6" Type="http://schemas.openxmlformats.org/officeDocument/2006/relationships/oleObject" Target="../embeddings/oleObject12.bin"/><Relationship Id="rId5" Type="http://schemas.openxmlformats.org/officeDocument/2006/relationships/image" Target="../media/image12.wmf"/><Relationship Id="rId4" Type="http://schemas.openxmlformats.org/officeDocument/2006/relationships/oleObject" Target="../embeddings/oleObject11.bin"/><Relationship Id="rId9" Type="http://schemas.openxmlformats.org/officeDocument/2006/relationships/image" Target="../media/image14.w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wmf"/><Relationship Id="rId2" Type="http://schemas.openxmlformats.org/officeDocument/2006/relationships/oleObject" Target="../embeddings/oleObject14.bin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16.emf"/><Relationship Id="rId4" Type="http://schemas.openxmlformats.org/officeDocument/2006/relationships/oleObject" Target="../embeddings/oleObject15.bin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emf"/><Relationship Id="rId2" Type="http://schemas.openxmlformats.org/officeDocument/2006/relationships/oleObject" Target="../embeddings/oleObject16.bin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18.emf"/><Relationship Id="rId4" Type="http://schemas.openxmlformats.org/officeDocument/2006/relationships/oleObject" Target="../embeddings/oleObject17.bin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1.bin"/><Relationship Id="rId3" Type="http://schemas.openxmlformats.org/officeDocument/2006/relationships/image" Target="../media/image19.emf"/><Relationship Id="rId7" Type="http://schemas.openxmlformats.org/officeDocument/2006/relationships/image" Target="../media/image21.wmf"/><Relationship Id="rId2" Type="http://schemas.openxmlformats.org/officeDocument/2006/relationships/oleObject" Target="../embeddings/oleObject18.bin"/><Relationship Id="rId1" Type="http://schemas.openxmlformats.org/officeDocument/2006/relationships/slideLayout" Target="../slideLayouts/slideLayout13.xml"/><Relationship Id="rId6" Type="http://schemas.openxmlformats.org/officeDocument/2006/relationships/oleObject" Target="../embeddings/oleObject20.bin"/><Relationship Id="rId5" Type="http://schemas.openxmlformats.org/officeDocument/2006/relationships/image" Target="../media/image20.wmf"/><Relationship Id="rId4" Type="http://schemas.openxmlformats.org/officeDocument/2006/relationships/oleObject" Target="../embeddings/oleObject19.bin"/><Relationship Id="rId9" Type="http://schemas.openxmlformats.org/officeDocument/2006/relationships/image" Target="../media/image22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94B47EED-832A-EFF1-7AC5-BCF4DE01710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Recall</a:t>
            </a:r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B0CD4FE5-1F81-FE0B-1F21-13084CFC0E9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According to BHH2: “the investigator must in some way produce a relevant  reference distribution that represents a characteristic set of outcomes that could occur if the modification [manipulation] </a:t>
            </a:r>
            <a:r>
              <a:rPr lang="en-US" altLang="en-US" i="1"/>
              <a:t>was entirely without effect. </a:t>
            </a:r>
            <a:r>
              <a:rPr lang="en-US" altLang="en-US"/>
              <a:t>The actual outcome may then be compared with this reference set. If it is found to be exceptional, the result is called statistically significant.” (p. 68)</a:t>
            </a:r>
            <a:endParaRPr lang="en-US" altLang="en-US" i="1"/>
          </a:p>
          <a:p>
            <a:endParaRPr lang="en-US" altLang="en-US"/>
          </a:p>
        </p:txBody>
      </p:sp>
      <p:sp>
        <p:nvSpPr>
          <p:cNvPr id="4101" name="Rectangle 5">
            <a:extLst>
              <a:ext uri="{FF2B5EF4-FFF2-40B4-BE49-F238E27FC236}">
                <a16:creationId xmlns:a16="http://schemas.microsoft.com/office/drawing/2014/main" id="{78174C2B-3824-656D-41A6-794C6DED489D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6933"/>
            <a:ext cx="457200" cy="6858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02" name="Text Box 6">
            <a:extLst>
              <a:ext uri="{FF2B5EF4-FFF2-40B4-BE49-F238E27FC236}">
                <a16:creationId xmlns:a16="http://schemas.microsoft.com/office/drawing/2014/main" id="{2412C56C-47A8-4440-F2D1-F593701FC8C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" y="4343400"/>
            <a:ext cx="381000" cy="1739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en-US" dirty="0">
                <a:latin typeface="Courier" pitchFamily="49" charset="0"/>
              </a:rPr>
              <a:t>REVIEW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>
            <a:extLst>
              <a:ext uri="{FF2B5EF4-FFF2-40B4-BE49-F238E27FC236}">
                <a16:creationId xmlns:a16="http://schemas.microsoft.com/office/drawing/2014/main" id="{86ABB673-9EAA-5EFD-1314-3EFDDB44245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04800" y="123029"/>
            <a:ext cx="10515600" cy="1325563"/>
          </a:xfrm>
        </p:spPr>
        <p:txBody>
          <a:bodyPr/>
          <a:lstStyle/>
          <a:p>
            <a:r>
              <a:rPr lang="en-US" altLang="en-US" dirty="0"/>
              <a:t>Graphical ANOVA: Darwin data</a:t>
            </a:r>
          </a:p>
        </p:txBody>
      </p:sp>
      <p:graphicFrame>
        <p:nvGraphicFramePr>
          <p:cNvPr id="64515" name="Object 3">
            <a:extLst>
              <a:ext uri="{FF2B5EF4-FFF2-40B4-BE49-F238E27FC236}">
                <a16:creationId xmlns:a16="http://schemas.microsoft.com/office/drawing/2014/main" id="{A89C040E-AA57-D086-AF5B-7FAFB487AC55}"/>
              </a:ext>
            </a:extLst>
          </p:cNvPr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23146175"/>
              </p:ext>
            </p:extLst>
          </p:nvPr>
        </p:nvGraphicFramePr>
        <p:xfrm>
          <a:off x="10219267" y="515938"/>
          <a:ext cx="1228725" cy="2836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2" imgW="1228522" imgH="2837589" progId="Excel.Sheet.8">
                  <p:embed/>
                </p:oleObj>
              </mc:Choice>
              <mc:Fallback>
                <p:oleObj name="Worksheet" r:id="rId2" imgW="1228522" imgH="2837589" progId="Excel.Sheet.8">
                  <p:embed/>
                  <p:pic>
                    <p:nvPicPr>
                      <p:cNvPr id="64515" name="Object 3">
                        <a:extLst>
                          <a:ext uri="{FF2B5EF4-FFF2-40B4-BE49-F238E27FC236}">
                            <a16:creationId xmlns:a16="http://schemas.microsoft.com/office/drawing/2014/main" id="{A89C040E-AA57-D086-AF5B-7FAFB487AC5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219267" y="515938"/>
                        <a:ext cx="1228725" cy="28368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 cap="flat" cmpd="sng" algn="ctr">
                            <a:solidFill>
                              <a:schemeClr val="tx1"/>
                            </a:solidFill>
                            <a:prstDash val="solid"/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4516" name="Text Box 4">
            <a:extLst>
              <a:ext uri="{FF2B5EF4-FFF2-40B4-BE49-F238E27FC236}">
                <a16:creationId xmlns:a16="http://schemas.microsoft.com/office/drawing/2014/main" id="{3098488B-AFE1-C2E8-F6A3-9C97DDF9EA7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" y="990600"/>
            <a:ext cx="9525000" cy="14773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de-DE" altLang="en-US" dirty="0">
                <a:latin typeface="Courier" pitchFamily="49" charset="0"/>
              </a:rPr>
              <a:t>darwin&lt;-c(49,-67,8,16,6,23,28,41,14,29,56,24,75,60,-48)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de-DE" altLang="en-US" dirty="0">
                <a:latin typeface="Courier" pitchFamily="49" charset="0"/>
              </a:rPr>
              <a:t>ndarwin&lt;-darwin-mean(darwin)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de-DE" altLang="en-US" dirty="0">
                <a:latin typeface="Courier" pitchFamily="49" charset="0"/>
              </a:rPr>
              <a:t>qqnorm(ndarwin,datax=TRUE)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de-DE" altLang="en-US" dirty="0">
                <a:latin typeface="Courier" pitchFamily="49" charset="0"/>
              </a:rPr>
              <a:t>qqline(ndarwin,datax=TRUE)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de-DE" altLang="en-US" dirty="0">
                <a:latin typeface="Courier" pitchFamily="49" charset="0"/>
              </a:rPr>
              <a:t>points(-20.9*14^.5,0,pch="+")</a:t>
            </a:r>
          </a:p>
        </p:txBody>
      </p:sp>
      <p:sp>
        <p:nvSpPr>
          <p:cNvPr id="64517" name="Text Box 5">
            <a:extLst>
              <a:ext uri="{FF2B5EF4-FFF2-40B4-BE49-F238E27FC236}">
                <a16:creationId xmlns:a16="http://schemas.microsoft.com/office/drawing/2014/main" id="{3B9A8FCA-DE4B-6BB5-FB01-13B8A0A750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5111" y="2746375"/>
            <a:ext cx="4419600" cy="3025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/>
            <a:r>
              <a:rPr lang="de-DE" altLang="en-US" sz="1600" dirty="0">
                <a:latin typeface="Courier" pitchFamily="49" charset="0"/>
              </a:rPr>
              <a:t>&gt; qndarwin&lt;-c(sort(ndarwin), 20.9*14^.5)</a:t>
            </a:r>
          </a:p>
          <a:p>
            <a:pPr algn="l"/>
            <a:r>
              <a:rPr lang="de-DE" altLang="en-US" sz="1600" dirty="0">
                <a:latin typeface="Courier" pitchFamily="49" charset="0"/>
              </a:rPr>
              <a:t>&gt; quantiles&lt;-qnorm(v/(length(ndarwin)+1))</a:t>
            </a:r>
          </a:p>
          <a:p>
            <a:pPr algn="l"/>
            <a:r>
              <a:rPr lang="de-DE" altLang="en-US" sz="1600" dirty="0">
                <a:latin typeface="Courier" pitchFamily="49" charset="0"/>
              </a:rPr>
              <a:t>&gt; quantiles&lt;- c(quantiles, qnorm(length(ndarwin)/ (length(ndarwin)+1)))</a:t>
            </a:r>
            <a:endParaRPr lang="en-US" altLang="en-US" sz="1600" dirty="0">
              <a:latin typeface="Courier" pitchFamily="49" charset="0"/>
            </a:endParaRPr>
          </a:p>
          <a:p>
            <a:pPr algn="l"/>
            <a:r>
              <a:rPr lang="en-US" altLang="en-US" sz="1600" dirty="0">
                <a:latin typeface="Courier" pitchFamily="49" charset="0"/>
              </a:rPr>
              <a:t>&gt; </a:t>
            </a:r>
            <a:r>
              <a:rPr lang="en-US" altLang="en-US" sz="1600" dirty="0" err="1">
                <a:latin typeface="Courier" pitchFamily="49" charset="0"/>
              </a:rPr>
              <a:t>plotPoints</a:t>
            </a:r>
            <a:r>
              <a:rPr lang="en-US" altLang="en-US" sz="1600" dirty="0">
                <a:latin typeface="Courier" pitchFamily="49" charset="0"/>
              </a:rPr>
              <a:t>&lt;-c(rep("o",15),"+")</a:t>
            </a:r>
          </a:p>
          <a:p>
            <a:pPr algn="l"/>
            <a:r>
              <a:rPr lang="en-US" altLang="en-US" sz="1600" dirty="0">
                <a:latin typeface="Courier" pitchFamily="49" charset="0"/>
              </a:rPr>
              <a:t>&gt; plot(</a:t>
            </a:r>
            <a:r>
              <a:rPr lang="en-US" altLang="en-US" sz="1600" dirty="0" err="1">
                <a:latin typeface="Courier" pitchFamily="49" charset="0"/>
              </a:rPr>
              <a:t>qndarwin,quantiles</a:t>
            </a:r>
            <a:r>
              <a:rPr lang="en-US" altLang="en-US" sz="1600" dirty="0">
                <a:latin typeface="Courier" pitchFamily="49" charset="0"/>
              </a:rPr>
              <a:t>, main="normal plot of Darwin residuals, with effect",</a:t>
            </a:r>
            <a:r>
              <a:rPr lang="en-US" altLang="en-US" sz="1600" dirty="0" err="1">
                <a:latin typeface="Courier" pitchFamily="49" charset="0"/>
              </a:rPr>
              <a:t>pch</a:t>
            </a:r>
            <a:r>
              <a:rPr lang="en-US" altLang="en-US" sz="1600" dirty="0">
                <a:latin typeface="Courier" pitchFamily="49" charset="0"/>
              </a:rPr>
              <a:t>=</a:t>
            </a:r>
            <a:r>
              <a:rPr lang="en-US" altLang="en-US" sz="1600" dirty="0" err="1">
                <a:latin typeface="Courier" pitchFamily="49" charset="0"/>
              </a:rPr>
              <a:t>plotPoints</a:t>
            </a:r>
            <a:r>
              <a:rPr lang="en-US" altLang="en-US" sz="1600" dirty="0">
                <a:latin typeface="Courier" pitchFamily="49" charset="0"/>
              </a:rPr>
              <a:t>)</a:t>
            </a:r>
          </a:p>
        </p:txBody>
      </p:sp>
      <p:pic>
        <p:nvPicPr>
          <p:cNvPr id="64518" name="Picture 6">
            <a:extLst>
              <a:ext uri="{FF2B5EF4-FFF2-40B4-BE49-F238E27FC236}">
                <a16:creationId xmlns:a16="http://schemas.microsoft.com/office/drawing/2014/main" id="{543083EF-C658-6BC2-DD45-405D7F325DE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06179" y="1448592"/>
            <a:ext cx="2668588" cy="2819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4519" name="Picture 7">
            <a:extLst>
              <a:ext uri="{FF2B5EF4-FFF2-40B4-BE49-F238E27FC236}">
                <a16:creationId xmlns:a16="http://schemas.microsoft.com/office/drawing/2014/main" id="{FFF4BB71-2806-3E8B-6159-FE070D9B8B2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9323" y="4259263"/>
            <a:ext cx="3162300" cy="25987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>
            <a:extLst>
              <a:ext uri="{FF2B5EF4-FFF2-40B4-BE49-F238E27FC236}">
                <a16:creationId xmlns:a16="http://schemas.microsoft.com/office/drawing/2014/main" id="{675F280A-D7BB-3911-7273-323DA8252DB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1800" b="1"/>
              <a:t>Portland Cement Formulation (Montgomery, page 23)</a:t>
            </a:r>
          </a:p>
        </p:txBody>
      </p:sp>
      <p:graphicFrame>
        <p:nvGraphicFramePr>
          <p:cNvPr id="67588" name="Object 4">
            <a:extLst>
              <a:ext uri="{FF2B5EF4-FFF2-40B4-BE49-F238E27FC236}">
                <a16:creationId xmlns:a16="http://schemas.microsoft.com/office/drawing/2014/main" id="{B9F69941-5852-1DD8-DF5C-5D18AFFE844E}"/>
              </a:ext>
            </a:extLst>
          </p:cNvPr>
          <p:cNvGraphicFramePr>
            <a:graphicFrameLocks noGrp="1" noChangeAspect="1"/>
          </p:cNvGraphicFramePr>
          <p:nvPr>
            <p:ph idx="1"/>
          </p:nvPr>
        </p:nvGraphicFramePr>
        <p:xfrm>
          <a:off x="3733800" y="1524000"/>
          <a:ext cx="3810000" cy="346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2" imgW="2083192" imgH="1895800" progId="Excel.Sheet.8">
                  <p:embed/>
                </p:oleObj>
              </mc:Choice>
              <mc:Fallback>
                <p:oleObj name="Worksheet" r:id="rId2" imgW="2083192" imgH="1895800" progId="Excel.Sheet.8">
                  <p:embed/>
                  <p:pic>
                    <p:nvPicPr>
                      <p:cNvPr id="67588" name="Object 4">
                        <a:extLst>
                          <a:ext uri="{FF2B5EF4-FFF2-40B4-BE49-F238E27FC236}">
                            <a16:creationId xmlns:a16="http://schemas.microsoft.com/office/drawing/2014/main" id="{B9F69941-5852-1DD8-DF5C-5D18AFFE844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33800" y="1524000"/>
                        <a:ext cx="3810000" cy="34671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>
            <a:extLst>
              <a:ext uri="{FF2B5EF4-FFF2-40B4-BE49-F238E27FC236}">
                <a16:creationId xmlns:a16="http://schemas.microsoft.com/office/drawing/2014/main" id="{EC318754-6D47-0616-5044-EF3BB055461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209800" y="457200"/>
            <a:ext cx="7772400" cy="1295400"/>
          </a:xfrm>
        </p:spPr>
        <p:txBody>
          <a:bodyPr/>
          <a:lstStyle/>
          <a:p>
            <a:r>
              <a:rPr lang="en-US" altLang="en-US" b="1"/>
              <a:t>Graphical View of the Data</a:t>
            </a:r>
            <a:br>
              <a:rPr lang="en-US" altLang="en-US" b="1"/>
            </a:br>
            <a:r>
              <a:rPr lang="en-US" altLang="en-US" sz="2000" b="1"/>
              <a:t>Dot Diagram, Fig. 2-1, pp. 24</a:t>
            </a:r>
          </a:p>
        </p:txBody>
      </p:sp>
      <p:pic>
        <p:nvPicPr>
          <p:cNvPr id="68611" name="Picture 3">
            <a:extLst>
              <a:ext uri="{FF2B5EF4-FFF2-40B4-BE49-F238E27FC236}">
                <a16:creationId xmlns:a16="http://schemas.microsoft.com/office/drawing/2014/main" id="{6B6155BC-AD17-CA65-2CAD-9450096E882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00" y="2895601"/>
            <a:ext cx="8305800" cy="2105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3" name="Rectangle 3">
            <a:extLst>
              <a:ext uri="{FF2B5EF4-FFF2-40B4-BE49-F238E27FC236}">
                <a16:creationId xmlns:a16="http://schemas.microsoft.com/office/drawing/2014/main" id="{1E35B748-F88C-7512-BE9F-B8C3030C0B1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219200" y="685800"/>
            <a:ext cx="4191000" cy="24384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altLang="en-US" sz="2000" dirty="0"/>
              <a:t>&gt; bond&lt;-c(16.85,16.4,17.21,16.35,16.52,17.04,16.96,17.15,16.59,16.57,16.62,16.75,17.37,17.12,16.98,16.87,17.34,17.02,17.08,17.27)</a:t>
            </a:r>
          </a:p>
          <a:p>
            <a:pPr>
              <a:lnSpc>
                <a:spcPct val="80000"/>
              </a:lnSpc>
            </a:pPr>
            <a:r>
              <a:rPr lang="en-US" altLang="en-US" sz="2000" dirty="0"/>
              <a:t>&gt; form&lt;-c(rep(1,10),rep(2,10))</a:t>
            </a:r>
          </a:p>
          <a:p>
            <a:pPr>
              <a:lnSpc>
                <a:spcPct val="80000"/>
              </a:lnSpc>
            </a:pPr>
            <a:r>
              <a:rPr lang="en-US" altLang="en-US" sz="2000" dirty="0"/>
              <a:t>&gt; help(</a:t>
            </a:r>
            <a:r>
              <a:rPr lang="en-US" altLang="en-US" sz="2000" dirty="0" err="1"/>
              <a:t>stripchart</a:t>
            </a:r>
            <a:r>
              <a:rPr lang="en-US" altLang="en-US" sz="2000" dirty="0"/>
              <a:t>)</a:t>
            </a:r>
          </a:p>
          <a:p>
            <a:pPr>
              <a:lnSpc>
                <a:spcPct val="80000"/>
              </a:lnSpc>
            </a:pPr>
            <a:r>
              <a:rPr lang="en-US" altLang="en-US" sz="2000" dirty="0"/>
              <a:t>&gt; </a:t>
            </a:r>
            <a:r>
              <a:rPr lang="en-US" altLang="en-US" sz="2000" dirty="0" err="1"/>
              <a:t>stripchart</a:t>
            </a:r>
            <a:r>
              <a:rPr lang="en-US" altLang="en-US" sz="2000" dirty="0"/>
              <a:t>(</a:t>
            </a:r>
            <a:r>
              <a:rPr lang="en-US" altLang="en-US" sz="2000" dirty="0" err="1"/>
              <a:t>bond~form</a:t>
            </a:r>
            <a:r>
              <a:rPr lang="en-US" altLang="en-US" sz="2000" dirty="0"/>
              <a:t>)</a:t>
            </a:r>
          </a:p>
          <a:p>
            <a:pPr>
              <a:lnSpc>
                <a:spcPct val="80000"/>
              </a:lnSpc>
            </a:pPr>
            <a:endParaRPr lang="en-US" altLang="en-US" sz="2000" dirty="0"/>
          </a:p>
        </p:txBody>
      </p:sp>
      <p:sp>
        <p:nvSpPr>
          <p:cNvPr id="81925" name="Rectangle 5">
            <a:extLst>
              <a:ext uri="{FF2B5EF4-FFF2-40B4-BE49-F238E27FC236}">
                <a16:creationId xmlns:a16="http://schemas.microsoft.com/office/drawing/2014/main" id="{DF5A9F60-74A9-0038-F797-BFD5F36F66E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57400" y="3581400"/>
            <a:ext cx="5105400" cy="137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 algn="l">
              <a:spcBef>
                <a:spcPct val="20000"/>
              </a:spcBef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2000"/>
              <a:t>&gt; library(BHH2)</a:t>
            </a:r>
          </a:p>
          <a:p>
            <a:r>
              <a:rPr lang="en-US" altLang="en-US" sz="2000"/>
              <a:t>&gt; anovaPlot(lm(bond~form))</a:t>
            </a:r>
          </a:p>
          <a:p>
            <a:r>
              <a:rPr lang="en-US" altLang="en-US" sz="2000"/>
              <a:t>Warning message:</a:t>
            </a:r>
          </a:p>
          <a:p>
            <a:r>
              <a:rPr lang="en-US" altLang="en-US" sz="2000"/>
              <a:t>non-factors ignored: form in: replications(paste("~", xx), data = mf) </a:t>
            </a:r>
          </a:p>
          <a:p>
            <a:r>
              <a:rPr lang="en-US" altLang="en-US" sz="2000"/>
              <a:t>&gt; f.form&lt;-factor(form)</a:t>
            </a:r>
          </a:p>
          <a:p>
            <a:r>
              <a:rPr lang="en-US" altLang="en-US" sz="2000"/>
              <a:t>&gt; anovaPlot(lm(bond~f.form))</a:t>
            </a:r>
          </a:p>
        </p:txBody>
      </p:sp>
      <p:pic>
        <p:nvPicPr>
          <p:cNvPr id="81926" name="Picture 6">
            <a:extLst>
              <a:ext uri="{FF2B5EF4-FFF2-40B4-BE49-F238E27FC236}">
                <a16:creationId xmlns:a16="http://schemas.microsoft.com/office/drawing/2014/main" id="{B8A0D475-8A83-D2E2-87E4-7A384051DC3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0800" y="3451226"/>
            <a:ext cx="3962400" cy="3406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1927" name="Picture 7">
            <a:extLst>
              <a:ext uri="{FF2B5EF4-FFF2-40B4-BE49-F238E27FC236}">
                <a16:creationId xmlns:a16="http://schemas.microsoft.com/office/drawing/2014/main" id="{BF13F15D-A481-6B33-AEF5-E789B1D1CB7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77000" y="304801"/>
            <a:ext cx="3962400" cy="3406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>
            <a:extLst>
              <a:ext uri="{FF2B5EF4-FFF2-40B4-BE49-F238E27FC236}">
                <a16:creationId xmlns:a16="http://schemas.microsoft.com/office/drawing/2014/main" id="{46EC6F35-8E53-A4B4-D06F-932F38E6CB3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981200" y="274638"/>
            <a:ext cx="8229600" cy="258762"/>
          </a:xfrm>
        </p:spPr>
        <p:txBody>
          <a:bodyPr>
            <a:normAutofit fontScale="90000"/>
          </a:bodyPr>
          <a:lstStyle/>
          <a:p>
            <a:r>
              <a:rPr lang="en-US" altLang="en-US" sz="2000" b="1"/>
              <a:t>Box Plots, Fig. 2-3, pp. 26</a:t>
            </a:r>
            <a:endParaRPr lang="en-US" altLang="en-US" sz="3200"/>
          </a:p>
        </p:txBody>
      </p:sp>
      <p:pic>
        <p:nvPicPr>
          <p:cNvPr id="69635" name="Picture 3">
            <a:extLst>
              <a:ext uri="{FF2B5EF4-FFF2-40B4-BE49-F238E27FC236}">
                <a16:creationId xmlns:a16="http://schemas.microsoft.com/office/drawing/2014/main" id="{7E1E0FD3-FE5B-D52C-5598-FFA1BAA5496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0800" y="1366838"/>
            <a:ext cx="6705600" cy="49577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>
            <a:extLst>
              <a:ext uri="{FF2B5EF4-FFF2-40B4-BE49-F238E27FC236}">
                <a16:creationId xmlns:a16="http://schemas.microsoft.com/office/drawing/2014/main" id="{5D6A8351-AA17-990A-5974-269308EC31D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2000" b="1"/>
              <a:t>How the Two-Sample </a:t>
            </a:r>
            <a:r>
              <a:rPr lang="en-US" altLang="en-US" sz="2000" b="1" i="1"/>
              <a:t>t</a:t>
            </a:r>
            <a:r>
              <a:rPr lang="en-US" altLang="en-US" sz="2000" b="1"/>
              <a:t>-Test Works:</a:t>
            </a:r>
          </a:p>
        </p:txBody>
      </p:sp>
      <p:graphicFrame>
        <p:nvGraphicFramePr>
          <p:cNvPr id="71683" name="Object 3">
            <a:extLst>
              <a:ext uri="{FF2B5EF4-FFF2-40B4-BE49-F238E27FC236}">
                <a16:creationId xmlns:a16="http://schemas.microsoft.com/office/drawing/2014/main" id="{5510E3FD-32DB-0DD6-F715-FB1DC9645B9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057400" y="1752601"/>
          <a:ext cx="8229600" cy="4310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4267080" imgH="2234880" progId="Equation.DSMT4">
                  <p:embed/>
                </p:oleObj>
              </mc:Choice>
              <mc:Fallback>
                <p:oleObj name="Equation" r:id="rId2" imgW="4267080" imgH="2234880" progId="Equation.DSMT4">
                  <p:embed/>
                  <p:pic>
                    <p:nvPicPr>
                      <p:cNvPr id="71683" name="Object 3">
                        <a:extLst>
                          <a:ext uri="{FF2B5EF4-FFF2-40B4-BE49-F238E27FC236}">
                            <a16:creationId xmlns:a16="http://schemas.microsoft.com/office/drawing/2014/main" id="{5510E3FD-32DB-0DD6-F715-FB1DC9645B9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7400" y="1752601"/>
                        <a:ext cx="8229600" cy="43100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684" name="Object 4">
            <a:extLst>
              <a:ext uri="{FF2B5EF4-FFF2-40B4-BE49-F238E27FC236}">
                <a16:creationId xmlns:a16="http://schemas.microsoft.com/office/drawing/2014/main" id="{98D6938C-4022-D4DF-0DA1-9DC61087B052}"/>
              </a:ext>
            </a:extLst>
          </p:cNvPr>
          <p:cNvGraphicFramePr>
            <a:graphicFrameLocks noGrp="1" noChangeAspect="1"/>
          </p:cNvGraphicFramePr>
          <p:nvPr>
            <p:ph idx="1"/>
          </p:nvPr>
        </p:nvGraphicFramePr>
        <p:xfrm>
          <a:off x="5105400" y="762001"/>
          <a:ext cx="1676400" cy="1006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761760" imgH="457200" progId="Equation.DSMT4">
                  <p:embed/>
                </p:oleObj>
              </mc:Choice>
              <mc:Fallback>
                <p:oleObj name="Equation" r:id="rId4" imgW="761760" imgH="457200" progId="Equation.DSMT4">
                  <p:embed/>
                  <p:pic>
                    <p:nvPicPr>
                      <p:cNvPr id="71684" name="Object 4">
                        <a:extLst>
                          <a:ext uri="{FF2B5EF4-FFF2-40B4-BE49-F238E27FC236}">
                            <a16:creationId xmlns:a16="http://schemas.microsoft.com/office/drawing/2014/main" id="{98D6938C-4022-D4DF-0DA1-9DC61087B05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05400" y="762001"/>
                        <a:ext cx="1676400" cy="1006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2">
            <a:extLst>
              <a:ext uri="{FF2B5EF4-FFF2-40B4-BE49-F238E27FC236}">
                <a16:creationId xmlns:a16="http://schemas.microsoft.com/office/drawing/2014/main" id="{424A66F1-B856-5068-9DF4-C9AE08ECE15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2400" b="1"/>
              <a:t>Independent samples</a:t>
            </a:r>
          </a:p>
        </p:txBody>
      </p:sp>
      <p:sp>
        <p:nvSpPr>
          <p:cNvPr id="92163" name="Rectangle 3">
            <a:extLst>
              <a:ext uri="{FF2B5EF4-FFF2-40B4-BE49-F238E27FC236}">
                <a16:creationId xmlns:a16="http://schemas.microsoft.com/office/drawing/2014/main" id="{4D3D1DD1-2050-9A03-0876-96F32EE47172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1981200" y="990601"/>
            <a:ext cx="6781800" cy="5135563"/>
          </a:xfrm>
        </p:spPr>
        <p:txBody>
          <a:bodyPr/>
          <a:lstStyle/>
          <a:p>
            <a:pPr marL="0" indent="0"/>
            <a:r>
              <a:rPr lang="en-US" altLang="en-US" sz="1800"/>
              <a:t>Distribution of differences between means: </a:t>
            </a:r>
            <a:r>
              <a:rPr lang="el-GR" altLang="en-US" sz="1800" i="1">
                <a:cs typeface="Times New Roman" panose="02020603050405020304" pitchFamily="18" charset="0"/>
              </a:rPr>
              <a:t>μ</a:t>
            </a:r>
            <a:r>
              <a:rPr lang="en-US" altLang="en-US" sz="1800" i="1" baseline="-25000">
                <a:cs typeface="Times New Roman" panose="02020603050405020304" pitchFamily="18" charset="0"/>
              </a:rPr>
              <a:t>1</a:t>
            </a:r>
            <a:r>
              <a:rPr lang="en-US" altLang="en-US" sz="1800" i="1">
                <a:cs typeface="Times New Roman" panose="02020603050405020304" pitchFamily="18" charset="0"/>
              </a:rPr>
              <a:t> – </a:t>
            </a:r>
            <a:r>
              <a:rPr lang="el-GR" altLang="en-US" sz="1800" i="1">
                <a:cs typeface="Times New Roman" panose="02020603050405020304" pitchFamily="18" charset="0"/>
              </a:rPr>
              <a:t>μ</a:t>
            </a:r>
            <a:r>
              <a:rPr lang="en-US" altLang="en-US" sz="1800" i="1" baseline="-25000">
                <a:cs typeface="Times New Roman" panose="02020603050405020304" pitchFamily="18" charset="0"/>
              </a:rPr>
              <a:t>2</a:t>
            </a:r>
            <a:r>
              <a:rPr lang="en-US" altLang="en-US" sz="1800">
                <a:cs typeface="Times New Roman" panose="02020603050405020304" pitchFamily="18" charset="0"/>
              </a:rPr>
              <a:t> </a:t>
            </a:r>
            <a:endParaRPr lang="el-GR" altLang="en-US" sz="1800">
              <a:cs typeface="Times New Roman" panose="02020603050405020304" pitchFamily="18" charset="0"/>
            </a:endParaRPr>
          </a:p>
        </p:txBody>
      </p:sp>
      <p:sp>
        <p:nvSpPr>
          <p:cNvPr id="92164" name="Rectangle 4">
            <a:extLst>
              <a:ext uri="{FF2B5EF4-FFF2-40B4-BE49-F238E27FC236}">
                <a16:creationId xmlns:a16="http://schemas.microsoft.com/office/drawing/2014/main" id="{E0476B7B-3DCD-BCE6-72AE-706CB0B1135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3091934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92165" name="Object 5">
            <a:extLst>
              <a:ext uri="{FF2B5EF4-FFF2-40B4-BE49-F238E27FC236}">
                <a16:creationId xmlns:a16="http://schemas.microsoft.com/office/drawing/2014/main" id="{66C738DF-EF21-1D2B-969E-DAB6EE34D77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181600" y="2590800"/>
          <a:ext cx="4572000" cy="490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844800" imgH="304800" progId="Equation.3">
                  <p:embed/>
                </p:oleObj>
              </mc:Choice>
              <mc:Fallback>
                <p:oleObj name="Equation" r:id="rId2" imgW="2844800" imgH="304800" progId="Equation.3">
                  <p:embed/>
                  <p:pic>
                    <p:nvPicPr>
                      <p:cNvPr id="92165" name="Object 5">
                        <a:extLst>
                          <a:ext uri="{FF2B5EF4-FFF2-40B4-BE49-F238E27FC236}">
                            <a16:creationId xmlns:a16="http://schemas.microsoft.com/office/drawing/2014/main" id="{66C738DF-EF21-1D2B-969E-DAB6EE34D77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81600" y="2590800"/>
                        <a:ext cx="4572000" cy="4905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2166" name="Rectangle 6">
            <a:extLst>
              <a:ext uri="{FF2B5EF4-FFF2-40B4-BE49-F238E27FC236}">
                <a16:creationId xmlns:a16="http://schemas.microsoft.com/office/drawing/2014/main" id="{5E562F9B-0559-E2D3-8A61-1F7E70CB997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2969697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92167" name="Object 7">
            <a:extLst>
              <a:ext uri="{FF2B5EF4-FFF2-40B4-BE49-F238E27FC236}">
                <a16:creationId xmlns:a16="http://schemas.microsoft.com/office/drawing/2014/main" id="{C0BF7428-8B92-FF11-34BD-22902095D6F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267200" y="4876800"/>
          <a:ext cx="2057400" cy="730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548728" imgH="545863" progId="Equation.3">
                  <p:embed/>
                </p:oleObj>
              </mc:Choice>
              <mc:Fallback>
                <p:oleObj name="Equation" r:id="rId4" imgW="1548728" imgH="545863" progId="Equation.3">
                  <p:embed/>
                  <p:pic>
                    <p:nvPicPr>
                      <p:cNvPr id="92167" name="Object 7">
                        <a:extLst>
                          <a:ext uri="{FF2B5EF4-FFF2-40B4-BE49-F238E27FC236}">
                            <a16:creationId xmlns:a16="http://schemas.microsoft.com/office/drawing/2014/main" id="{C0BF7428-8B92-FF11-34BD-22902095D6F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67200" y="4876800"/>
                        <a:ext cx="2057400" cy="7302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2168" name="Rectangle 8">
            <a:extLst>
              <a:ext uri="{FF2B5EF4-FFF2-40B4-BE49-F238E27FC236}">
                <a16:creationId xmlns:a16="http://schemas.microsoft.com/office/drawing/2014/main" id="{3048F2C4-FD2D-451F-6DDC-27CFB33C05C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81200" y="1600200"/>
            <a:ext cx="822960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 algn="l">
              <a:spcBef>
                <a:spcPct val="20000"/>
              </a:spcBef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2000"/>
              <a:t>The </a:t>
            </a:r>
            <a:r>
              <a:rPr lang="en-US" altLang="en-US" sz="2000" b="1"/>
              <a:t>Standard Error Of Differences Between Means</a:t>
            </a:r>
            <a:r>
              <a:rPr lang="en-US" altLang="en-US" sz="2000"/>
              <a:t> is</a:t>
            </a:r>
          </a:p>
        </p:txBody>
      </p:sp>
      <p:sp>
        <p:nvSpPr>
          <p:cNvPr id="92169" name="Rectangle 9">
            <a:extLst>
              <a:ext uri="{FF2B5EF4-FFF2-40B4-BE49-F238E27FC236}">
                <a16:creationId xmlns:a16="http://schemas.microsoft.com/office/drawing/2014/main" id="{CB8E268E-6900-42B6-6EC2-8BBEEF14433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57400" y="3962400"/>
            <a:ext cx="822960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 algn="l">
              <a:spcBef>
                <a:spcPct val="20000"/>
              </a:spcBef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2000"/>
              <a:t>But because these samples are independent, we assume </a:t>
            </a:r>
            <a:r>
              <a:rPr lang="en-US" altLang="en-US" sz="2000" i="1"/>
              <a:t>rho</a:t>
            </a:r>
            <a:r>
              <a:rPr lang="en-US" altLang="en-US" sz="2000"/>
              <a:t> = 0</a:t>
            </a:r>
          </a:p>
        </p:txBody>
      </p:sp>
      <p:sp>
        <p:nvSpPr>
          <p:cNvPr id="92170" name="Rectangle 10">
            <a:extLst>
              <a:ext uri="{FF2B5EF4-FFF2-40B4-BE49-F238E27FC236}">
                <a16:creationId xmlns:a16="http://schemas.microsoft.com/office/drawing/2014/main" id="{D39476CE-B9D9-49F6-3CD7-AC0B907649F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3004622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92171" name="Object 11">
            <a:extLst>
              <a:ext uri="{FF2B5EF4-FFF2-40B4-BE49-F238E27FC236}">
                <a16:creationId xmlns:a16="http://schemas.microsoft.com/office/drawing/2014/main" id="{21F643E4-85B3-5980-ED68-FCF0500363C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924800" y="4876801"/>
          <a:ext cx="1447800" cy="741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939392" imgH="482391" progId="Equation.3">
                  <p:embed/>
                </p:oleObj>
              </mc:Choice>
              <mc:Fallback>
                <p:oleObj name="Equation" r:id="rId6" imgW="939392" imgH="482391" progId="Equation.3">
                  <p:embed/>
                  <p:pic>
                    <p:nvPicPr>
                      <p:cNvPr id="92171" name="Object 11">
                        <a:extLst>
                          <a:ext uri="{FF2B5EF4-FFF2-40B4-BE49-F238E27FC236}">
                            <a16:creationId xmlns:a16="http://schemas.microsoft.com/office/drawing/2014/main" id="{21F643E4-85B3-5980-ED68-FCF0500363C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924800" y="4876801"/>
                        <a:ext cx="1447800" cy="7413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172" name="Object 12">
            <a:extLst>
              <a:ext uri="{FF2B5EF4-FFF2-40B4-BE49-F238E27FC236}">
                <a16:creationId xmlns:a16="http://schemas.microsoft.com/office/drawing/2014/main" id="{3E32CC0C-DCCF-35BB-8CA8-9BF9B5BC1BAE}"/>
              </a:ext>
            </a:extLst>
          </p:cNvPr>
          <p:cNvGraphicFramePr>
            <a:graphicFrameLocks noGrp="1" noChangeAspect="1"/>
          </p:cNvGraphicFramePr>
          <p:nvPr>
            <p:ph sz="half" idx="2"/>
          </p:nvPr>
        </p:nvGraphicFramePr>
        <p:xfrm>
          <a:off x="7924800" y="660400"/>
          <a:ext cx="19812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002960" imgH="457200" progId="Equation.3">
                  <p:embed/>
                </p:oleObj>
              </mc:Choice>
              <mc:Fallback>
                <p:oleObj name="Equation" r:id="rId8" imgW="1002960" imgH="457200" progId="Equation.3">
                  <p:embed/>
                  <p:pic>
                    <p:nvPicPr>
                      <p:cNvPr id="92172" name="Object 12">
                        <a:extLst>
                          <a:ext uri="{FF2B5EF4-FFF2-40B4-BE49-F238E27FC236}">
                            <a16:creationId xmlns:a16="http://schemas.microsoft.com/office/drawing/2014/main" id="{3E32CC0C-DCCF-35BB-8CA8-9BF9B5BC1BA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924800" y="660400"/>
                        <a:ext cx="19812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>
            <a:extLst>
              <a:ext uri="{FF2B5EF4-FFF2-40B4-BE49-F238E27FC236}">
                <a16:creationId xmlns:a16="http://schemas.microsoft.com/office/drawing/2014/main" id="{20426643-1EA6-1517-7019-B86CE2662AF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2000" b="1"/>
              <a:t>How the Two-Sample </a:t>
            </a:r>
            <a:r>
              <a:rPr lang="en-US" altLang="en-US" sz="2000" b="1" i="1"/>
              <a:t>t</a:t>
            </a:r>
            <a:r>
              <a:rPr lang="en-US" altLang="en-US" sz="2000" b="1"/>
              <a:t>-Test Works:</a:t>
            </a:r>
          </a:p>
        </p:txBody>
      </p:sp>
      <p:graphicFrame>
        <p:nvGraphicFramePr>
          <p:cNvPr id="72707" name="Object 3">
            <a:extLst>
              <a:ext uri="{FF2B5EF4-FFF2-40B4-BE49-F238E27FC236}">
                <a16:creationId xmlns:a16="http://schemas.microsoft.com/office/drawing/2014/main" id="{CE2B17A5-466E-5CF8-B440-2D78C8DB97C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438400" y="1524001"/>
          <a:ext cx="7315200" cy="4625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971800" imgH="1879560" progId="Equation.DSMT4">
                  <p:embed/>
                </p:oleObj>
              </mc:Choice>
              <mc:Fallback>
                <p:oleObj name="Equation" r:id="rId2" imgW="2971800" imgH="1879560" progId="Equation.DSMT4">
                  <p:embed/>
                  <p:pic>
                    <p:nvPicPr>
                      <p:cNvPr id="72707" name="Object 3">
                        <a:extLst>
                          <a:ext uri="{FF2B5EF4-FFF2-40B4-BE49-F238E27FC236}">
                            <a16:creationId xmlns:a16="http://schemas.microsoft.com/office/drawing/2014/main" id="{CE2B17A5-466E-5CF8-B440-2D78C8DB97C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8400" y="1524001"/>
                        <a:ext cx="7315200" cy="4625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>
            <a:extLst>
              <a:ext uri="{FF2B5EF4-FFF2-40B4-BE49-F238E27FC236}">
                <a16:creationId xmlns:a16="http://schemas.microsoft.com/office/drawing/2014/main" id="{0B23FD02-EC4C-E9B0-0698-B89BBFE70D8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209800" y="304800"/>
            <a:ext cx="7772400" cy="1143000"/>
          </a:xfrm>
        </p:spPr>
        <p:txBody>
          <a:bodyPr/>
          <a:lstStyle/>
          <a:p>
            <a:r>
              <a:rPr lang="en-US" altLang="en-US" sz="2400" b="1"/>
              <a:t>How the Two-Sample </a:t>
            </a:r>
            <a:r>
              <a:rPr lang="en-US" altLang="en-US" sz="2400" b="1" i="1"/>
              <a:t>t</a:t>
            </a:r>
            <a:r>
              <a:rPr lang="en-US" altLang="en-US" sz="2400" b="1"/>
              <a:t>-Test Works:</a:t>
            </a:r>
          </a:p>
        </p:txBody>
      </p:sp>
      <p:sp>
        <p:nvSpPr>
          <p:cNvPr id="73731" name="Rectangle 3">
            <a:extLst>
              <a:ext uri="{FF2B5EF4-FFF2-40B4-BE49-F238E27FC236}">
                <a16:creationId xmlns:a16="http://schemas.microsoft.com/office/drawing/2014/main" id="{03259C17-566C-34EC-12F0-CF19E2EEB30D}"/>
              </a:ext>
            </a:extLst>
          </p:cNvPr>
          <p:cNvSpPr>
            <a:spLocks noGrp="1" noChangeArrowheads="1"/>
          </p:cNvSpPr>
          <p:nvPr>
            <p:ph type="body" sz="half" idx="2"/>
          </p:nvPr>
        </p:nvSpPr>
        <p:spPr>
          <a:xfrm>
            <a:off x="2209800" y="3429000"/>
            <a:ext cx="7772400" cy="2743200"/>
          </a:xfrm>
        </p:spPr>
        <p:txBody>
          <a:bodyPr/>
          <a:lstStyle/>
          <a:p>
            <a:pPr marL="0" indent="0"/>
            <a:r>
              <a:rPr lang="en-US" altLang="en-US" sz="2000"/>
              <a:t>Values of </a:t>
            </a:r>
            <a:r>
              <a:rPr lang="en-US" altLang="en-US" sz="2000" i="1"/>
              <a:t>t</a:t>
            </a:r>
            <a:r>
              <a:rPr lang="en-US" altLang="en-US" sz="2000" baseline="-25000"/>
              <a:t>0 </a:t>
            </a:r>
            <a:r>
              <a:rPr lang="en-US" altLang="en-US" sz="2000"/>
              <a:t> that are near zero are consistent with the null hypothesis</a:t>
            </a:r>
          </a:p>
          <a:p>
            <a:pPr marL="0" indent="0"/>
            <a:r>
              <a:rPr lang="en-US" altLang="en-US" sz="2000"/>
              <a:t>Values of  </a:t>
            </a:r>
            <a:r>
              <a:rPr lang="en-US" altLang="en-US" sz="2000" i="1"/>
              <a:t>t</a:t>
            </a:r>
            <a:r>
              <a:rPr lang="en-US" altLang="en-US" sz="2000" baseline="-25000"/>
              <a:t>0 </a:t>
            </a:r>
            <a:r>
              <a:rPr lang="en-US" altLang="en-US" sz="2000"/>
              <a:t>that are very different from zero are consistent with the alternative hypothesis</a:t>
            </a:r>
          </a:p>
          <a:p>
            <a:pPr marL="0" indent="0"/>
            <a:r>
              <a:rPr lang="en-US" altLang="en-US" sz="2000"/>
              <a:t> </a:t>
            </a:r>
            <a:r>
              <a:rPr lang="en-US" altLang="en-US" sz="2000" i="1"/>
              <a:t>t</a:t>
            </a:r>
            <a:r>
              <a:rPr lang="en-US" altLang="en-US" sz="2000" baseline="-25000"/>
              <a:t>0 </a:t>
            </a:r>
            <a:r>
              <a:rPr lang="en-US" altLang="en-US" sz="2000"/>
              <a:t>is a “distance” measure-how far apart the averages are expressed in units that correspond to the standard deviation of the sampling distribution (i.e. the </a:t>
            </a:r>
            <a:r>
              <a:rPr lang="en-US" altLang="en-US" sz="2000" b="1"/>
              <a:t>standard error of the sample mean</a:t>
            </a:r>
            <a:r>
              <a:rPr lang="en-US" altLang="en-US" sz="2000"/>
              <a:t>)</a:t>
            </a:r>
          </a:p>
          <a:p>
            <a:pPr marL="0" indent="0"/>
            <a:r>
              <a:rPr lang="en-US" altLang="en-US" sz="2000"/>
              <a:t>Notice the interpretation of </a:t>
            </a:r>
            <a:r>
              <a:rPr lang="en-US" altLang="en-US" sz="2000" i="1"/>
              <a:t>t</a:t>
            </a:r>
            <a:r>
              <a:rPr lang="en-US" altLang="en-US" sz="2000" baseline="-25000"/>
              <a:t>0 </a:t>
            </a:r>
            <a:r>
              <a:rPr lang="en-US" altLang="en-US" sz="2000"/>
              <a:t>as a </a:t>
            </a:r>
            <a:r>
              <a:rPr lang="en-US" altLang="en-US" sz="2000" b="1">
                <a:solidFill>
                  <a:schemeClr val="accent2"/>
                </a:solidFill>
              </a:rPr>
              <a:t>signal-to-noise</a:t>
            </a:r>
            <a:r>
              <a:rPr lang="en-US" altLang="en-US" sz="2000" b="1"/>
              <a:t> </a:t>
            </a:r>
            <a:r>
              <a:rPr lang="en-US" altLang="en-US" sz="2000"/>
              <a:t>ratio</a:t>
            </a:r>
          </a:p>
        </p:txBody>
      </p:sp>
      <p:graphicFrame>
        <p:nvGraphicFramePr>
          <p:cNvPr id="73732" name="Object 4">
            <a:extLst>
              <a:ext uri="{FF2B5EF4-FFF2-40B4-BE49-F238E27FC236}">
                <a16:creationId xmlns:a16="http://schemas.microsoft.com/office/drawing/2014/main" id="{72107965-4AE4-3E13-3D1D-E5DABC2E0E4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590800" y="1219201"/>
          <a:ext cx="4572000" cy="2054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892160" imgH="888840" progId="Equation.DSMT4">
                  <p:embed/>
                </p:oleObj>
              </mc:Choice>
              <mc:Fallback>
                <p:oleObj name="Equation" r:id="rId2" imgW="1892160" imgH="888840" progId="Equation.DSMT4">
                  <p:embed/>
                  <p:pic>
                    <p:nvPicPr>
                      <p:cNvPr id="73732" name="Object 4">
                        <a:extLst>
                          <a:ext uri="{FF2B5EF4-FFF2-40B4-BE49-F238E27FC236}">
                            <a16:creationId xmlns:a16="http://schemas.microsoft.com/office/drawing/2014/main" id="{72107965-4AE4-3E13-3D1D-E5DABC2E0E4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0800" y="1219201"/>
                        <a:ext cx="4572000" cy="2054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>
            <a:extLst>
              <a:ext uri="{FF2B5EF4-FFF2-40B4-BE49-F238E27FC236}">
                <a16:creationId xmlns:a16="http://schemas.microsoft.com/office/drawing/2014/main" id="{3C514007-B75A-51ED-B8D2-1EED528CAA2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2000" b="1"/>
              <a:t>The Two-Sample (Pooled) </a:t>
            </a:r>
            <a:r>
              <a:rPr lang="en-US" altLang="en-US" sz="2000" b="1" i="1"/>
              <a:t>t</a:t>
            </a:r>
            <a:r>
              <a:rPr lang="en-US" altLang="en-US" sz="2000" b="1"/>
              <a:t>-Test</a:t>
            </a:r>
          </a:p>
        </p:txBody>
      </p:sp>
      <p:graphicFrame>
        <p:nvGraphicFramePr>
          <p:cNvPr id="74755" name="Object 3">
            <a:extLst>
              <a:ext uri="{FF2B5EF4-FFF2-40B4-BE49-F238E27FC236}">
                <a16:creationId xmlns:a16="http://schemas.microsoft.com/office/drawing/2014/main" id="{13FB3AF9-4E6B-2032-AF34-3BB4F3B1E15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132013" y="1752601"/>
          <a:ext cx="7624762" cy="4157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4216320" imgH="2298600" progId="Equation.DSMT4">
                  <p:embed/>
                </p:oleObj>
              </mc:Choice>
              <mc:Fallback>
                <p:oleObj name="Equation" r:id="rId2" imgW="4216320" imgH="2298600" progId="Equation.DSMT4">
                  <p:embed/>
                  <p:pic>
                    <p:nvPicPr>
                      <p:cNvPr id="74755" name="Object 3">
                        <a:extLst>
                          <a:ext uri="{FF2B5EF4-FFF2-40B4-BE49-F238E27FC236}">
                            <a16:creationId xmlns:a16="http://schemas.microsoft.com/office/drawing/2014/main" id="{13FB3AF9-4E6B-2032-AF34-3BB4F3B1E15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2013" y="1752601"/>
                        <a:ext cx="7624762" cy="41576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4756" name="Rectangle 4">
            <a:extLst>
              <a:ext uri="{FF2B5EF4-FFF2-40B4-BE49-F238E27FC236}">
                <a16:creationId xmlns:a16="http://schemas.microsoft.com/office/drawing/2014/main" id="{CA93B29B-E524-CA68-D90E-37476FA78BC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57400" y="5105400"/>
            <a:ext cx="7848600" cy="9144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>
            <a:extLst>
              <a:ext uri="{FF2B5EF4-FFF2-40B4-BE49-F238E27FC236}">
                <a16:creationId xmlns:a16="http://schemas.microsoft.com/office/drawing/2014/main" id="{0A972D86-AB03-7F5B-ACED-0F13B53D26F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en-US" sz="2400"/>
              <a:t>Testing a Sample Mean When </a:t>
            </a:r>
            <a:r>
              <a:rPr lang="el-GR" altLang="en-US" sz="2400">
                <a:cs typeface="Times New Roman" panose="02020603050405020304" pitchFamily="18" charset="0"/>
              </a:rPr>
              <a:t>σ</a:t>
            </a:r>
            <a:r>
              <a:rPr lang="en-US" altLang="en-US" sz="2400">
                <a:cs typeface="Times New Roman" panose="02020603050405020304" pitchFamily="18" charset="0"/>
              </a:rPr>
              <a:t> is </a:t>
            </a:r>
            <a:r>
              <a:rPr lang="en-US" altLang="en-US" sz="2400" b="1">
                <a:cs typeface="Times New Roman" panose="02020603050405020304" pitchFamily="18" charset="0"/>
              </a:rPr>
              <a:t>unknown</a:t>
            </a:r>
            <a:r>
              <a:rPr lang="en-US" altLang="en-US" sz="2400">
                <a:cs typeface="Times New Roman" panose="02020603050405020304" pitchFamily="18" charset="0"/>
              </a:rPr>
              <a:t>-</a:t>
            </a:r>
            <a:br>
              <a:rPr lang="en-US" altLang="en-US" sz="2400">
                <a:cs typeface="Times New Roman" panose="02020603050405020304" pitchFamily="18" charset="0"/>
              </a:rPr>
            </a:br>
            <a:r>
              <a:rPr lang="en-US" altLang="en-US" sz="2400">
                <a:cs typeface="Times New Roman" panose="02020603050405020304" pitchFamily="18" charset="0"/>
              </a:rPr>
              <a:t>The One Sample </a:t>
            </a:r>
            <a:r>
              <a:rPr lang="en-US" altLang="en-US" sz="2400" i="1">
                <a:cs typeface="Times New Roman" panose="02020603050405020304" pitchFamily="18" charset="0"/>
              </a:rPr>
              <a:t>t</a:t>
            </a:r>
            <a:r>
              <a:rPr lang="en-US" altLang="en-US" sz="2400">
                <a:cs typeface="Times New Roman" panose="02020603050405020304" pitchFamily="18" charset="0"/>
              </a:rPr>
              <a:t> Test</a:t>
            </a:r>
            <a:endParaRPr lang="el-GR" altLang="en-US" sz="2400">
              <a:cs typeface="Times New Roman" panose="02020603050405020304" pitchFamily="18" charset="0"/>
            </a:endParaRPr>
          </a:p>
        </p:txBody>
      </p:sp>
      <p:sp>
        <p:nvSpPr>
          <p:cNvPr id="15363" name="Rectangle 3">
            <a:extLst>
              <a:ext uri="{FF2B5EF4-FFF2-40B4-BE49-F238E27FC236}">
                <a16:creationId xmlns:a16="http://schemas.microsoft.com/office/drawing/2014/main" id="{CC64A41C-8699-4341-C452-6797010CFC5A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1981200" y="990601"/>
            <a:ext cx="7620000" cy="5135563"/>
          </a:xfrm>
        </p:spPr>
        <p:txBody>
          <a:bodyPr/>
          <a:lstStyle/>
          <a:p>
            <a:pPr marL="0" indent="0"/>
            <a:r>
              <a:rPr lang="en-US" altLang="en-US" sz="2000"/>
              <a:t>If we have to estimate the variance of the population with our data, we have to use </a:t>
            </a:r>
            <a:r>
              <a:rPr lang="en-US" altLang="en-US" sz="2000" i="1"/>
              <a:t>s</a:t>
            </a:r>
            <a:r>
              <a:rPr lang="en-US" altLang="en-US" sz="2000" i="1" baseline="30000"/>
              <a:t>2</a:t>
            </a:r>
            <a:r>
              <a:rPr lang="en-US" altLang="en-US" sz="2000" i="1"/>
              <a:t>, </a:t>
            </a:r>
            <a:r>
              <a:rPr lang="en-US" altLang="en-US" sz="2000"/>
              <a:t>the </a:t>
            </a:r>
            <a:r>
              <a:rPr lang="en-US" altLang="en-US" sz="2000" b="1"/>
              <a:t>unbiased</a:t>
            </a:r>
            <a:r>
              <a:rPr lang="en-US" altLang="en-US" sz="2000"/>
              <a:t> estimate. This requires evaluating our test statistic against the t distribution.</a:t>
            </a:r>
          </a:p>
          <a:p>
            <a:pPr marL="0" indent="0"/>
            <a:r>
              <a:rPr lang="en-US" altLang="en-US" sz="2000" i="1"/>
              <a:t> </a:t>
            </a:r>
          </a:p>
        </p:txBody>
      </p:sp>
      <p:graphicFrame>
        <p:nvGraphicFramePr>
          <p:cNvPr id="15638" name="Object 278">
            <a:extLst>
              <a:ext uri="{FF2B5EF4-FFF2-40B4-BE49-F238E27FC236}">
                <a16:creationId xmlns:a16="http://schemas.microsoft.com/office/drawing/2014/main" id="{99C62F61-AC8F-B245-BF65-26A71F7146ED}"/>
              </a:ext>
            </a:extLst>
          </p:cNvPr>
          <p:cNvGraphicFramePr>
            <a:graphicFrameLocks noGrp="1" noChangeAspect="1"/>
          </p:cNvGraphicFramePr>
          <p:nvPr>
            <p:ph sz="quarter" idx="2"/>
          </p:nvPr>
        </p:nvGraphicFramePr>
        <p:xfrm>
          <a:off x="5711825" y="2306638"/>
          <a:ext cx="4819650" cy="4248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2" imgW="4335742" imgH="3787140" progId="Excel.Sheet.8">
                  <p:embed/>
                </p:oleObj>
              </mc:Choice>
              <mc:Fallback>
                <p:oleObj name="Worksheet" r:id="rId2" imgW="4335742" imgH="3787140" progId="Excel.Sheet.8">
                  <p:embed/>
                  <p:pic>
                    <p:nvPicPr>
                      <p:cNvPr id="15638" name="Object 278">
                        <a:extLst>
                          <a:ext uri="{FF2B5EF4-FFF2-40B4-BE49-F238E27FC236}">
                            <a16:creationId xmlns:a16="http://schemas.microsoft.com/office/drawing/2014/main" id="{99C62F61-AC8F-B245-BF65-26A71F7146E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1825" y="2306638"/>
                        <a:ext cx="4819650" cy="4248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 cap="flat" cmpd="sng" algn="ctr">
                            <a:solidFill>
                              <a:schemeClr val="tx1"/>
                            </a:solidFill>
                            <a:prstDash val="solid"/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640" name="Object 280">
            <a:extLst>
              <a:ext uri="{FF2B5EF4-FFF2-40B4-BE49-F238E27FC236}">
                <a16:creationId xmlns:a16="http://schemas.microsoft.com/office/drawing/2014/main" id="{7DE664CD-A540-8825-AFDF-A0ABCA01C8F0}"/>
              </a:ext>
            </a:extLst>
          </p:cNvPr>
          <p:cNvGraphicFramePr>
            <a:graphicFrameLocks noGrp="1" noChangeAspect="1"/>
          </p:cNvGraphicFramePr>
          <p:nvPr>
            <p:ph sz="quarter" idx="3"/>
          </p:nvPr>
        </p:nvGraphicFramePr>
        <p:xfrm>
          <a:off x="2514600" y="2209800"/>
          <a:ext cx="1600200" cy="1143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711000" imgH="507960" progId="Equation.3">
                  <p:embed/>
                </p:oleObj>
              </mc:Choice>
              <mc:Fallback>
                <p:oleObj name="Equation" r:id="rId4" imgW="711000" imgH="507960" progId="Equation.3">
                  <p:embed/>
                  <p:pic>
                    <p:nvPicPr>
                      <p:cNvPr id="15640" name="Object 280">
                        <a:extLst>
                          <a:ext uri="{FF2B5EF4-FFF2-40B4-BE49-F238E27FC236}">
                            <a16:creationId xmlns:a16="http://schemas.microsoft.com/office/drawing/2014/main" id="{7DE664CD-A540-8825-AFDF-A0ABCA01C8F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4600" y="2209800"/>
                        <a:ext cx="1600200" cy="1143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642" name="Object 282">
            <a:extLst>
              <a:ext uri="{FF2B5EF4-FFF2-40B4-BE49-F238E27FC236}">
                <a16:creationId xmlns:a16="http://schemas.microsoft.com/office/drawing/2014/main" id="{821BFB7F-725D-594E-4448-6645ABD9015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286000" y="4079876"/>
          <a:ext cx="3194050" cy="1190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803240" imgH="672840" progId="Equation.3">
                  <p:embed/>
                </p:oleObj>
              </mc:Choice>
              <mc:Fallback>
                <p:oleObj name="Equation" r:id="rId6" imgW="1803240" imgH="672840" progId="Equation.3">
                  <p:embed/>
                  <p:pic>
                    <p:nvPicPr>
                      <p:cNvPr id="15642" name="Object 282">
                        <a:extLst>
                          <a:ext uri="{FF2B5EF4-FFF2-40B4-BE49-F238E27FC236}">
                            <a16:creationId xmlns:a16="http://schemas.microsoft.com/office/drawing/2014/main" id="{821BFB7F-725D-594E-4448-6645ABD9015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4079876"/>
                        <a:ext cx="3194050" cy="1190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643" name="Rectangle 283">
            <a:extLst>
              <a:ext uri="{FF2B5EF4-FFF2-40B4-BE49-F238E27FC236}">
                <a16:creationId xmlns:a16="http://schemas.microsoft.com/office/drawing/2014/main" id="{4B29B210-366F-9509-37CE-0E50597C477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513" y="0"/>
            <a:ext cx="457200" cy="6858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>
            <a:extLst>
              <a:ext uri="{FF2B5EF4-FFF2-40B4-BE49-F238E27FC236}">
                <a16:creationId xmlns:a16="http://schemas.microsoft.com/office/drawing/2014/main" id="{2D67DA7E-075D-DE5F-38B8-E7E79992578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209800" y="228600"/>
            <a:ext cx="7772400" cy="1143000"/>
          </a:xfrm>
        </p:spPr>
        <p:txBody>
          <a:bodyPr/>
          <a:lstStyle/>
          <a:p>
            <a:r>
              <a:rPr lang="en-US" altLang="en-US" sz="2000" b="1"/>
              <a:t>The Two-Sample (Pooled) </a:t>
            </a:r>
            <a:r>
              <a:rPr lang="en-US" altLang="en-US" sz="2000" b="1" i="1"/>
              <a:t>t</a:t>
            </a:r>
            <a:r>
              <a:rPr lang="en-US" altLang="en-US" sz="2000" b="1"/>
              <a:t>-Test</a:t>
            </a:r>
          </a:p>
        </p:txBody>
      </p:sp>
      <p:sp>
        <p:nvSpPr>
          <p:cNvPr id="75779" name="Rectangle 3">
            <a:extLst>
              <a:ext uri="{FF2B5EF4-FFF2-40B4-BE49-F238E27FC236}">
                <a16:creationId xmlns:a16="http://schemas.microsoft.com/office/drawing/2014/main" id="{DBFADB25-A612-9583-471A-014B69BF405B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1752600" y="1447800"/>
            <a:ext cx="3581400" cy="4572000"/>
          </a:xfrm>
          <a:ln w="28575">
            <a:solidFill>
              <a:srgbClr val="FF0000"/>
            </a:solidFill>
            <a:miter lim="800000"/>
            <a:headEnd/>
            <a:tailEnd/>
          </a:ln>
        </p:spPr>
        <p:txBody>
          <a:bodyPr/>
          <a:lstStyle/>
          <a:p>
            <a:pPr marL="0" indent="0"/>
            <a:r>
              <a:rPr lang="en-US" altLang="en-US" sz="1800"/>
              <a:t>So far, we haven’t really done any “statistics”</a:t>
            </a:r>
          </a:p>
          <a:p>
            <a:pPr marL="0" indent="0"/>
            <a:r>
              <a:rPr lang="en-US" altLang="en-US" sz="1800"/>
              <a:t>We need an </a:t>
            </a:r>
            <a:r>
              <a:rPr lang="en-US" altLang="en-US" sz="1800" b="1">
                <a:solidFill>
                  <a:schemeClr val="accent2"/>
                </a:solidFill>
              </a:rPr>
              <a:t>objective</a:t>
            </a:r>
            <a:r>
              <a:rPr lang="en-US" altLang="en-US" sz="1800"/>
              <a:t> basis for deciding how large the test statistic </a:t>
            </a:r>
            <a:r>
              <a:rPr lang="en-US" altLang="en-US" sz="1800" i="1"/>
              <a:t>t</a:t>
            </a:r>
            <a:r>
              <a:rPr lang="en-US" altLang="en-US" sz="1800" baseline="-25000"/>
              <a:t>0  </a:t>
            </a:r>
            <a:r>
              <a:rPr lang="en-US" altLang="en-US" sz="1800"/>
              <a:t>really is</a:t>
            </a:r>
          </a:p>
          <a:p>
            <a:pPr marL="0" indent="0"/>
            <a:r>
              <a:rPr lang="en-US" altLang="en-US" sz="1800"/>
              <a:t>In 1908, W. S. Gosset derived the </a:t>
            </a:r>
            <a:r>
              <a:rPr lang="en-US" altLang="en-US" sz="1800" b="1">
                <a:solidFill>
                  <a:schemeClr val="accent2"/>
                </a:solidFill>
              </a:rPr>
              <a:t>reference</a:t>
            </a:r>
            <a:r>
              <a:rPr lang="en-US" altLang="en-US" sz="1800"/>
              <a:t> </a:t>
            </a:r>
            <a:r>
              <a:rPr lang="en-US" altLang="en-US" sz="1800" b="1">
                <a:solidFill>
                  <a:schemeClr val="accent2"/>
                </a:solidFill>
              </a:rPr>
              <a:t>distribution</a:t>
            </a:r>
            <a:r>
              <a:rPr lang="en-US" altLang="en-US" sz="1800"/>
              <a:t> for </a:t>
            </a:r>
            <a:r>
              <a:rPr lang="en-US" altLang="en-US" sz="1800" i="1"/>
              <a:t>t</a:t>
            </a:r>
            <a:r>
              <a:rPr lang="en-US" altLang="en-US" sz="1800" baseline="-25000"/>
              <a:t>0 </a:t>
            </a:r>
            <a:r>
              <a:rPr lang="en-US" altLang="en-US" sz="1800"/>
              <a:t>… called the </a:t>
            </a:r>
            <a:r>
              <a:rPr lang="en-US" altLang="en-US" sz="1800" i="1"/>
              <a:t>t</a:t>
            </a:r>
            <a:r>
              <a:rPr lang="en-US" altLang="en-US" sz="1800"/>
              <a:t> distribution</a:t>
            </a:r>
          </a:p>
        </p:txBody>
      </p:sp>
      <p:pic>
        <p:nvPicPr>
          <p:cNvPr id="75780" name="Picture 4">
            <a:extLst>
              <a:ext uri="{FF2B5EF4-FFF2-40B4-BE49-F238E27FC236}">
                <a16:creationId xmlns:a16="http://schemas.microsoft.com/office/drawing/2014/main" id="{BCD87355-C8DE-DE62-FCC1-B020C501AF8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57826" y="2133601"/>
            <a:ext cx="5057775" cy="3375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5781" name="Text Box 5">
            <a:extLst>
              <a:ext uri="{FF2B5EF4-FFF2-40B4-BE49-F238E27FC236}">
                <a16:creationId xmlns:a16="http://schemas.microsoft.com/office/drawing/2014/main" id="{D7B358CC-9E65-9B91-D44E-EDC045E615C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0" y="1668464"/>
            <a:ext cx="12192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 eaLnBrk="0" hangingPunct="0">
              <a:spcBef>
                <a:spcPct val="50000"/>
              </a:spcBef>
            </a:pPr>
            <a:r>
              <a:rPr lang="en-US" altLang="en-US" sz="2000" i="1">
                <a:latin typeface="Times New Roman" panose="02020603050405020304" pitchFamily="18" charset="0"/>
              </a:rPr>
              <a:t>t</a:t>
            </a:r>
            <a:r>
              <a:rPr lang="en-US" altLang="en-US" sz="2000" baseline="-25000">
                <a:latin typeface="Times New Roman" panose="02020603050405020304" pitchFamily="18" charset="0"/>
              </a:rPr>
              <a:t>0</a:t>
            </a:r>
            <a:r>
              <a:rPr lang="en-US" altLang="en-US" sz="2000">
                <a:latin typeface="Times New Roman" panose="02020603050405020304" pitchFamily="18" charset="0"/>
              </a:rPr>
              <a:t> = -2.20</a:t>
            </a:r>
            <a:endParaRPr lang="en-US" altLang="en-US" sz="2000" i="1">
              <a:latin typeface="Times New Roman" panose="02020603050405020304" pitchFamily="18" charset="0"/>
            </a:endParaRPr>
          </a:p>
        </p:txBody>
      </p:sp>
      <p:sp>
        <p:nvSpPr>
          <p:cNvPr id="75782" name="Line 6">
            <a:extLst>
              <a:ext uri="{FF2B5EF4-FFF2-40B4-BE49-F238E27FC236}">
                <a16:creationId xmlns:a16="http://schemas.microsoft.com/office/drawing/2014/main" id="{869EE00D-53F7-7294-90DD-33CC4413EA94}"/>
              </a:ext>
            </a:extLst>
          </p:cNvPr>
          <p:cNvSpPr>
            <a:spLocks noChangeShapeType="1"/>
          </p:cNvSpPr>
          <p:nvPr/>
        </p:nvSpPr>
        <p:spPr bwMode="auto">
          <a:xfrm>
            <a:off x="6781800" y="2057400"/>
            <a:ext cx="304800" cy="1828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>
            <a:extLst>
              <a:ext uri="{FF2B5EF4-FFF2-40B4-BE49-F238E27FC236}">
                <a16:creationId xmlns:a16="http://schemas.microsoft.com/office/drawing/2014/main" id="{4CE5F773-E74C-708D-3E03-9FAE02E64BD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209800" y="152400"/>
            <a:ext cx="7772400" cy="1143000"/>
          </a:xfrm>
        </p:spPr>
        <p:txBody>
          <a:bodyPr/>
          <a:lstStyle/>
          <a:p>
            <a:r>
              <a:rPr lang="en-US" altLang="en-US" sz="2000" b="1"/>
              <a:t>The Two-Sample (Pooled) </a:t>
            </a:r>
            <a:r>
              <a:rPr lang="en-US" altLang="en-US" sz="2000" b="1" i="1"/>
              <a:t>t</a:t>
            </a:r>
            <a:r>
              <a:rPr lang="en-US" altLang="en-US" sz="2000" b="1"/>
              <a:t>-Test</a:t>
            </a:r>
          </a:p>
        </p:txBody>
      </p:sp>
      <p:sp>
        <p:nvSpPr>
          <p:cNvPr id="76803" name="Rectangle 3">
            <a:extLst>
              <a:ext uri="{FF2B5EF4-FFF2-40B4-BE49-F238E27FC236}">
                <a16:creationId xmlns:a16="http://schemas.microsoft.com/office/drawing/2014/main" id="{3CCCD530-835C-BBB5-0291-E2084689BCAB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1828800" y="1219200"/>
            <a:ext cx="3276600" cy="4953000"/>
          </a:xfrm>
          <a:ln w="28575">
            <a:solidFill>
              <a:srgbClr val="FF0000"/>
            </a:solidFill>
            <a:miter lim="800000"/>
            <a:headEnd/>
            <a:tailEnd/>
          </a:ln>
        </p:spPr>
        <p:txBody>
          <a:bodyPr/>
          <a:lstStyle/>
          <a:p>
            <a:pPr marL="0" indent="0"/>
            <a:r>
              <a:rPr lang="en-US" altLang="en-US" sz="2000"/>
              <a:t>A value of </a:t>
            </a:r>
            <a:r>
              <a:rPr lang="en-US" altLang="en-US" sz="2000" i="1"/>
              <a:t>t</a:t>
            </a:r>
            <a:r>
              <a:rPr lang="en-US" altLang="en-US" sz="2000" baseline="-25000"/>
              <a:t>0</a:t>
            </a:r>
            <a:r>
              <a:rPr lang="en-US" altLang="en-US" sz="2000"/>
              <a:t> between     –2.101 and 2.101 is consistent with equality of means</a:t>
            </a:r>
          </a:p>
          <a:p>
            <a:pPr marL="0" indent="0"/>
            <a:r>
              <a:rPr lang="en-US" altLang="en-US" sz="2000"/>
              <a:t>It is possible for the means to be equal and </a:t>
            </a:r>
            <a:r>
              <a:rPr lang="en-US" altLang="en-US" sz="2000" i="1"/>
              <a:t>t</a:t>
            </a:r>
            <a:r>
              <a:rPr lang="en-US" altLang="en-US" sz="2000" baseline="-25000"/>
              <a:t>0</a:t>
            </a:r>
            <a:r>
              <a:rPr lang="en-US" altLang="en-US" sz="2000"/>
              <a:t> to exceed either 2.101 or –2.101, but it would be a “</a:t>
            </a:r>
            <a:r>
              <a:rPr lang="en-US" altLang="en-US" sz="2000" b="1">
                <a:solidFill>
                  <a:schemeClr val="accent2"/>
                </a:solidFill>
              </a:rPr>
              <a:t>rare</a:t>
            </a:r>
            <a:r>
              <a:rPr lang="en-US" altLang="en-US" sz="2000"/>
              <a:t> </a:t>
            </a:r>
            <a:r>
              <a:rPr lang="en-US" altLang="en-US" sz="2000" b="1">
                <a:solidFill>
                  <a:schemeClr val="accent2"/>
                </a:solidFill>
              </a:rPr>
              <a:t>event</a:t>
            </a:r>
            <a:r>
              <a:rPr lang="en-US" altLang="en-US" sz="2000"/>
              <a:t>” … leads to the conclusion that the means are different </a:t>
            </a:r>
          </a:p>
          <a:p>
            <a:pPr marL="0" indent="0"/>
            <a:r>
              <a:rPr lang="en-US" altLang="en-US" sz="2000"/>
              <a:t>Could also use the   </a:t>
            </a:r>
            <a:r>
              <a:rPr lang="en-US" altLang="en-US" sz="2000" b="1" i="1">
                <a:solidFill>
                  <a:schemeClr val="accent2"/>
                </a:solidFill>
              </a:rPr>
              <a:t>P</a:t>
            </a:r>
            <a:r>
              <a:rPr lang="en-US" altLang="en-US" sz="2000" b="1">
                <a:solidFill>
                  <a:schemeClr val="accent2"/>
                </a:solidFill>
              </a:rPr>
              <a:t>-value</a:t>
            </a:r>
            <a:r>
              <a:rPr lang="en-US" altLang="en-US" sz="2000"/>
              <a:t> approach</a:t>
            </a:r>
          </a:p>
        </p:txBody>
      </p:sp>
      <p:pic>
        <p:nvPicPr>
          <p:cNvPr id="76804" name="Picture 4">
            <a:extLst>
              <a:ext uri="{FF2B5EF4-FFF2-40B4-BE49-F238E27FC236}">
                <a16:creationId xmlns:a16="http://schemas.microsoft.com/office/drawing/2014/main" id="{3F5FF3E8-8007-2489-61B7-AB950E2DAD9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2000251"/>
            <a:ext cx="5410200" cy="3609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6805" name="Text Box 5">
            <a:extLst>
              <a:ext uri="{FF2B5EF4-FFF2-40B4-BE49-F238E27FC236}">
                <a16:creationId xmlns:a16="http://schemas.microsoft.com/office/drawing/2014/main" id="{A0F4CB51-6705-3A79-1AEB-9B9E82FA0B4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0" y="1524001"/>
            <a:ext cx="12192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 eaLnBrk="0" hangingPunct="0">
              <a:spcBef>
                <a:spcPct val="50000"/>
              </a:spcBef>
            </a:pPr>
            <a:r>
              <a:rPr lang="en-US" altLang="en-US" sz="2000" i="1">
                <a:latin typeface="Times New Roman" panose="02020603050405020304" pitchFamily="18" charset="0"/>
              </a:rPr>
              <a:t>t</a:t>
            </a:r>
            <a:r>
              <a:rPr lang="en-US" altLang="en-US" sz="2000" baseline="-25000">
                <a:latin typeface="Times New Roman" panose="02020603050405020304" pitchFamily="18" charset="0"/>
              </a:rPr>
              <a:t>0</a:t>
            </a:r>
            <a:r>
              <a:rPr lang="en-US" altLang="en-US" sz="2000">
                <a:latin typeface="Times New Roman" panose="02020603050405020304" pitchFamily="18" charset="0"/>
              </a:rPr>
              <a:t> = -2.20</a:t>
            </a:r>
            <a:endParaRPr lang="en-US" altLang="en-US" sz="2000" i="1">
              <a:latin typeface="Times New Roman" panose="02020603050405020304" pitchFamily="18" charset="0"/>
            </a:endParaRPr>
          </a:p>
        </p:txBody>
      </p:sp>
      <p:sp>
        <p:nvSpPr>
          <p:cNvPr id="76806" name="Line 6">
            <a:extLst>
              <a:ext uri="{FF2B5EF4-FFF2-40B4-BE49-F238E27FC236}">
                <a16:creationId xmlns:a16="http://schemas.microsoft.com/office/drawing/2014/main" id="{E23B434F-7385-0137-6BC1-0BD92DEDF171}"/>
              </a:ext>
            </a:extLst>
          </p:cNvPr>
          <p:cNvSpPr>
            <a:spLocks noChangeShapeType="1"/>
          </p:cNvSpPr>
          <p:nvPr/>
        </p:nvSpPr>
        <p:spPr bwMode="auto">
          <a:xfrm>
            <a:off x="6553200" y="1981200"/>
            <a:ext cx="457200" cy="1905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>
            <a:extLst>
              <a:ext uri="{FF2B5EF4-FFF2-40B4-BE49-F238E27FC236}">
                <a16:creationId xmlns:a16="http://schemas.microsoft.com/office/drawing/2014/main" id="{E2D6314D-B8F0-4389-55FA-718B5FFF854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209800" y="152400"/>
            <a:ext cx="7772400" cy="1143000"/>
          </a:xfrm>
        </p:spPr>
        <p:txBody>
          <a:bodyPr/>
          <a:lstStyle/>
          <a:p>
            <a:r>
              <a:rPr lang="en-US" altLang="en-US" sz="2000" b="1"/>
              <a:t>The Two-Sample (Pooled) </a:t>
            </a:r>
            <a:r>
              <a:rPr lang="en-US" altLang="en-US" sz="2000" b="1" i="1"/>
              <a:t>t</a:t>
            </a:r>
            <a:r>
              <a:rPr lang="en-US" altLang="en-US" sz="2000" b="1"/>
              <a:t>-Test</a:t>
            </a:r>
          </a:p>
        </p:txBody>
      </p:sp>
      <p:sp>
        <p:nvSpPr>
          <p:cNvPr id="77827" name="Rectangle 3">
            <a:extLst>
              <a:ext uri="{FF2B5EF4-FFF2-40B4-BE49-F238E27FC236}">
                <a16:creationId xmlns:a16="http://schemas.microsoft.com/office/drawing/2014/main" id="{4C074275-9E81-7AE5-3E2E-4AF5346D52E7}"/>
              </a:ext>
            </a:extLst>
          </p:cNvPr>
          <p:cNvSpPr>
            <a:spLocks noGrp="1" noChangeArrowheads="1"/>
          </p:cNvSpPr>
          <p:nvPr>
            <p:ph type="body" sz="half" idx="2"/>
          </p:nvPr>
        </p:nvSpPr>
        <p:spPr>
          <a:xfrm>
            <a:off x="2209800" y="4876800"/>
            <a:ext cx="8077200" cy="1219200"/>
          </a:xfrm>
          <a:ln w="28575">
            <a:solidFill>
              <a:schemeClr val="accent2"/>
            </a:solidFill>
            <a:miter lim="800000"/>
            <a:headEnd/>
            <a:tailEnd/>
          </a:ln>
        </p:spPr>
        <p:txBody>
          <a:bodyPr/>
          <a:lstStyle/>
          <a:p>
            <a:pPr marL="0" indent="0"/>
            <a:r>
              <a:rPr lang="en-US" altLang="en-US" sz="1800"/>
              <a:t>The </a:t>
            </a:r>
            <a:r>
              <a:rPr lang="en-US" altLang="en-US" sz="1800" b="1" i="1">
                <a:solidFill>
                  <a:srgbClr val="FF0000"/>
                </a:solidFill>
              </a:rPr>
              <a:t>P-</a:t>
            </a:r>
            <a:r>
              <a:rPr lang="en-US" altLang="en-US" sz="1800" b="1">
                <a:solidFill>
                  <a:srgbClr val="FF0000"/>
                </a:solidFill>
              </a:rPr>
              <a:t>value</a:t>
            </a:r>
            <a:r>
              <a:rPr lang="en-US" altLang="en-US" sz="1800"/>
              <a:t> is the risk of </a:t>
            </a:r>
            <a:r>
              <a:rPr lang="en-US" altLang="en-US" sz="1800" b="1">
                <a:solidFill>
                  <a:srgbClr val="FF0000"/>
                </a:solidFill>
              </a:rPr>
              <a:t>wrongly rejecting</a:t>
            </a:r>
            <a:r>
              <a:rPr lang="en-US" altLang="en-US" sz="1800"/>
              <a:t> the null hypothesis of equal means (it measures rareness of the event). The </a:t>
            </a:r>
            <a:r>
              <a:rPr lang="en-US" altLang="en-US" sz="1800" i="1"/>
              <a:t>P-</a:t>
            </a:r>
            <a:r>
              <a:rPr lang="en-US" altLang="en-US" sz="1800"/>
              <a:t>value in our problem is </a:t>
            </a:r>
            <a:r>
              <a:rPr lang="en-US" altLang="en-US" sz="1800" i="1"/>
              <a:t>P</a:t>
            </a:r>
            <a:r>
              <a:rPr lang="en-US" altLang="en-US" sz="1800"/>
              <a:t> = 0.042</a:t>
            </a:r>
          </a:p>
        </p:txBody>
      </p:sp>
      <p:pic>
        <p:nvPicPr>
          <p:cNvPr id="77828" name="Picture 4">
            <a:extLst>
              <a:ext uri="{FF2B5EF4-FFF2-40B4-BE49-F238E27FC236}">
                <a16:creationId xmlns:a16="http://schemas.microsoft.com/office/drawing/2014/main" id="{E8922DE0-2A0C-EC62-21BC-89EED9BAC6D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2801" y="1069976"/>
            <a:ext cx="5591175" cy="3730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7829" name="Text Box 5">
            <a:extLst>
              <a:ext uri="{FF2B5EF4-FFF2-40B4-BE49-F238E27FC236}">
                <a16:creationId xmlns:a16="http://schemas.microsoft.com/office/drawing/2014/main" id="{96C7EB23-EB4E-FC12-917C-F843A2437DE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67200" y="2057401"/>
            <a:ext cx="12192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 eaLnBrk="0" hangingPunct="0">
              <a:spcBef>
                <a:spcPct val="50000"/>
              </a:spcBef>
            </a:pPr>
            <a:r>
              <a:rPr lang="en-US" altLang="en-US" sz="2000" i="1">
                <a:latin typeface="Times New Roman" panose="02020603050405020304" pitchFamily="18" charset="0"/>
              </a:rPr>
              <a:t>t</a:t>
            </a:r>
            <a:r>
              <a:rPr lang="en-US" altLang="en-US" sz="2000" baseline="-25000">
                <a:latin typeface="Times New Roman" panose="02020603050405020304" pitchFamily="18" charset="0"/>
              </a:rPr>
              <a:t>0</a:t>
            </a:r>
            <a:r>
              <a:rPr lang="en-US" altLang="en-US" sz="2000">
                <a:latin typeface="Times New Roman" panose="02020603050405020304" pitchFamily="18" charset="0"/>
              </a:rPr>
              <a:t> = -2.20</a:t>
            </a:r>
            <a:endParaRPr lang="en-US" altLang="en-US" sz="2000" i="1">
              <a:latin typeface="Times New Roman" panose="02020603050405020304" pitchFamily="18" charset="0"/>
            </a:endParaRPr>
          </a:p>
        </p:txBody>
      </p:sp>
      <p:sp>
        <p:nvSpPr>
          <p:cNvPr id="77830" name="Line 6">
            <a:extLst>
              <a:ext uri="{FF2B5EF4-FFF2-40B4-BE49-F238E27FC236}">
                <a16:creationId xmlns:a16="http://schemas.microsoft.com/office/drawing/2014/main" id="{64716DA3-9EDF-0EF6-4AEB-0C2FA0C92069}"/>
              </a:ext>
            </a:extLst>
          </p:cNvPr>
          <p:cNvSpPr>
            <a:spLocks noChangeShapeType="1"/>
          </p:cNvSpPr>
          <p:nvPr/>
        </p:nvSpPr>
        <p:spPr bwMode="auto">
          <a:xfrm>
            <a:off x="4876800" y="2438400"/>
            <a:ext cx="2286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2">
            <a:extLst>
              <a:ext uri="{FF2B5EF4-FFF2-40B4-BE49-F238E27FC236}">
                <a16:creationId xmlns:a16="http://schemas.microsoft.com/office/drawing/2014/main" id="{8FB0DDBA-5843-8B44-761B-1D09A21FD94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209800" y="0"/>
            <a:ext cx="7772400" cy="1143000"/>
          </a:xfrm>
        </p:spPr>
        <p:txBody>
          <a:bodyPr/>
          <a:lstStyle/>
          <a:p>
            <a:r>
              <a:rPr lang="en-US" altLang="en-US" sz="2000" b="1"/>
              <a:t>Checking Assumptions – </a:t>
            </a:r>
            <a:br>
              <a:rPr lang="en-US" altLang="en-US" sz="2000" b="1"/>
            </a:br>
            <a:r>
              <a:rPr lang="en-US" altLang="en-US" sz="2000" b="1"/>
              <a:t>The Normal Probability Plot</a:t>
            </a:r>
          </a:p>
        </p:txBody>
      </p:sp>
      <p:pic>
        <p:nvPicPr>
          <p:cNvPr id="78851" name="Picture 3">
            <a:extLst>
              <a:ext uri="{FF2B5EF4-FFF2-40B4-BE49-F238E27FC236}">
                <a16:creationId xmlns:a16="http://schemas.microsoft.com/office/drawing/2014/main" id="{F02FDEFE-049D-3566-9B84-FD312E78F02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81800" y="838201"/>
            <a:ext cx="3048000" cy="2682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8853" name="Text Box 5">
            <a:extLst>
              <a:ext uri="{FF2B5EF4-FFF2-40B4-BE49-F238E27FC236}">
                <a16:creationId xmlns:a16="http://schemas.microsoft.com/office/drawing/2014/main" id="{78BCC43E-C8CD-0C09-7D1D-6C27420CFFC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81200" y="1135064"/>
            <a:ext cx="4572000" cy="4211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/>
            <a:r>
              <a:rPr lang="en-US" altLang="en-US" b="1">
                <a:latin typeface="Courier" pitchFamily="49" charset="0"/>
              </a:rPr>
              <a:t>&gt; ser1&lt;-seq(1:10)</a:t>
            </a:r>
          </a:p>
          <a:p>
            <a:pPr algn="l">
              <a:buFont typeface="Wingdings" panose="05000000000000000000" pitchFamily="2" charset="2"/>
              <a:buNone/>
            </a:pPr>
            <a:r>
              <a:rPr lang="en-US" altLang="en-US" b="1">
                <a:latin typeface="Courier" pitchFamily="49" charset="0"/>
              </a:rPr>
              <a:t>&gt; yscale&lt;-pnorm(qnorm(ser1/11))</a:t>
            </a:r>
          </a:p>
          <a:p>
            <a:pPr algn="l">
              <a:buFont typeface="Wingdings" panose="05000000000000000000" pitchFamily="2" charset="2"/>
              <a:buNone/>
            </a:pPr>
            <a:r>
              <a:rPr lang="en-US" altLang="en-US" b="1">
                <a:latin typeface="Courier" pitchFamily="49" charset="0"/>
              </a:rPr>
              <a:t>&gt; yscale2&lt;-c(yscale,yscale)</a:t>
            </a:r>
          </a:p>
          <a:p>
            <a:pPr algn="l"/>
            <a:r>
              <a:rPr lang="en-US" altLang="en-US" b="1">
                <a:latin typeface="Courier" pitchFamily="49" charset="0"/>
              </a:rPr>
              <a:t>&gt; form1&lt;-sort(bond[1:10])</a:t>
            </a:r>
          </a:p>
          <a:p>
            <a:pPr algn="l"/>
            <a:r>
              <a:rPr lang="en-US" altLang="en-US" b="1">
                <a:latin typeface="Courier" pitchFamily="49" charset="0"/>
              </a:rPr>
              <a:t>&gt; form2&lt;-sort(bond[11:20])</a:t>
            </a:r>
          </a:p>
          <a:p>
            <a:pPr algn="l">
              <a:buFont typeface="Wingdings" panose="05000000000000000000" pitchFamily="2" charset="2"/>
              <a:buNone/>
            </a:pPr>
            <a:r>
              <a:rPr lang="en-US" altLang="en-US" b="1">
                <a:latin typeface="Courier" pitchFamily="49" charset="0"/>
              </a:rPr>
              <a:t>&gt; bond2&lt;-c(form1,form2)</a:t>
            </a:r>
          </a:p>
          <a:p>
            <a:pPr algn="l">
              <a:buFont typeface="Wingdings" panose="05000000000000000000" pitchFamily="2" charset="2"/>
              <a:buNone/>
            </a:pPr>
            <a:r>
              <a:rPr lang="en-US" altLang="en-US" b="1">
                <a:latin typeface="Courier" pitchFamily="49" charset="0"/>
              </a:rPr>
              <a:t>&gt; plot(bond2,yscale2,  xlim=c(16.0,17.8))</a:t>
            </a:r>
          </a:p>
          <a:p>
            <a:pPr algn="l">
              <a:buFont typeface="Wingdings" panose="05000000000000000000" pitchFamily="2" charset="2"/>
              <a:buNone/>
            </a:pPr>
            <a:r>
              <a:rPr lang="en-US" altLang="en-US" b="1">
                <a:latin typeface="Courier" pitchFamily="49" charset="0"/>
              </a:rPr>
              <a:t>&gt; abline(lm(yscale~form1))</a:t>
            </a:r>
          </a:p>
          <a:p>
            <a:pPr algn="l">
              <a:buFont typeface="Wingdings" panose="05000000000000000000" pitchFamily="2" charset="2"/>
              <a:buNone/>
            </a:pPr>
            <a:r>
              <a:rPr lang="en-US" altLang="en-US" b="1">
                <a:latin typeface="Courier" pitchFamily="49" charset="0"/>
              </a:rPr>
              <a:t>&gt; abline(lm(yscale~form2))</a:t>
            </a:r>
          </a:p>
          <a:p>
            <a:pPr algn="l">
              <a:buFont typeface="Wingdings" panose="05000000000000000000" pitchFamily="2" charset="2"/>
              <a:buNone/>
            </a:pPr>
            <a:endParaRPr lang="en-US" altLang="en-US" b="1">
              <a:latin typeface="Courier" pitchFamily="49" charset="0"/>
            </a:endParaRPr>
          </a:p>
          <a:p>
            <a:pPr algn="l">
              <a:buFont typeface="Wingdings" panose="05000000000000000000" pitchFamily="2" charset="2"/>
              <a:buChar char="Ø"/>
            </a:pPr>
            <a:endParaRPr lang="en-US" altLang="en-US" b="1">
              <a:latin typeface="Courier" pitchFamily="49" charset="0"/>
            </a:endParaRPr>
          </a:p>
          <a:p>
            <a:pPr algn="l"/>
            <a:r>
              <a:rPr lang="en-US" altLang="en-US">
                <a:latin typeface="Times New Roman" panose="02020603050405020304" pitchFamily="18" charset="0"/>
              </a:rPr>
              <a:t>These qqlines aren’t quite right, but sufficient for a visual check of assumptions</a:t>
            </a:r>
          </a:p>
          <a:p>
            <a:pPr algn="l"/>
            <a:endParaRPr lang="en-US" altLang="en-US">
              <a:latin typeface="Times New Roman" panose="02020603050405020304" pitchFamily="18" charset="0"/>
            </a:endParaRPr>
          </a:p>
        </p:txBody>
      </p:sp>
      <p:pic>
        <p:nvPicPr>
          <p:cNvPr id="78854" name="Picture 6">
            <a:extLst>
              <a:ext uri="{FF2B5EF4-FFF2-40B4-BE49-F238E27FC236}">
                <a16:creationId xmlns:a16="http://schemas.microsoft.com/office/drawing/2014/main" id="{3AD23320-A0A3-0288-3794-1039837429A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05600" y="3276601"/>
            <a:ext cx="3962400" cy="3406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1" name="Rectangle 3">
            <a:extLst>
              <a:ext uri="{FF2B5EF4-FFF2-40B4-BE49-F238E27FC236}">
                <a16:creationId xmlns:a16="http://schemas.microsoft.com/office/drawing/2014/main" id="{072BF8B2-C1B6-63DC-3DB2-64252305E37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981200" y="304801"/>
            <a:ext cx="8229600" cy="5135563"/>
          </a:xfrm>
        </p:spPr>
        <p:txBody>
          <a:bodyPr>
            <a:normAutofit fontScale="77500" lnSpcReduction="20000"/>
          </a:bodyPr>
          <a:lstStyle/>
          <a:p>
            <a:pPr>
              <a:lnSpc>
                <a:spcPct val="80000"/>
              </a:lnSpc>
            </a:pPr>
            <a:r>
              <a:rPr lang="en-US" altLang="en-US" sz="1600" b="1">
                <a:latin typeface="Courier" pitchFamily="49" charset="0"/>
              </a:rPr>
              <a:t>&gt; qqnorm(form1, datax=TRUE)</a:t>
            </a:r>
          </a:p>
          <a:p>
            <a:pPr>
              <a:lnSpc>
                <a:spcPct val="80000"/>
              </a:lnSpc>
            </a:pPr>
            <a:r>
              <a:rPr lang="en-US" altLang="en-US" sz="1600" b="1">
                <a:latin typeface="Courier" pitchFamily="49" charset="0"/>
              </a:rPr>
              <a:t>&gt; summary(lm(bond~f.form))</a:t>
            </a:r>
          </a:p>
          <a:p>
            <a:pPr>
              <a:lnSpc>
                <a:spcPct val="80000"/>
              </a:lnSpc>
            </a:pPr>
            <a:endParaRPr lang="en-US" altLang="en-US" sz="1600" b="1">
              <a:latin typeface="Courier" pitchFamily="49" charset="0"/>
            </a:endParaRPr>
          </a:p>
          <a:p>
            <a:pPr lvl="2">
              <a:lnSpc>
                <a:spcPct val="80000"/>
              </a:lnSpc>
              <a:buFontTx/>
              <a:buNone/>
            </a:pPr>
            <a:r>
              <a:rPr lang="en-US" altLang="en-US" sz="1400" b="1">
                <a:solidFill>
                  <a:schemeClr val="accent2"/>
                </a:solidFill>
                <a:latin typeface="Courier" pitchFamily="49" charset="0"/>
              </a:rPr>
              <a:t>Call:</a:t>
            </a:r>
          </a:p>
          <a:p>
            <a:pPr lvl="2">
              <a:lnSpc>
                <a:spcPct val="80000"/>
              </a:lnSpc>
              <a:buFontTx/>
              <a:buNone/>
            </a:pPr>
            <a:r>
              <a:rPr lang="en-US" altLang="en-US" sz="1400" b="1">
                <a:solidFill>
                  <a:schemeClr val="accent2"/>
                </a:solidFill>
                <a:latin typeface="Courier" pitchFamily="49" charset="0"/>
              </a:rPr>
              <a:t>lm(formula = bond ~ f.form)</a:t>
            </a:r>
          </a:p>
          <a:p>
            <a:pPr lvl="2">
              <a:lnSpc>
                <a:spcPct val="80000"/>
              </a:lnSpc>
              <a:buFontTx/>
              <a:buNone/>
            </a:pPr>
            <a:endParaRPr lang="en-US" altLang="en-US" sz="1400" b="1">
              <a:solidFill>
                <a:schemeClr val="accent2"/>
              </a:solidFill>
              <a:latin typeface="Courier" pitchFamily="49" charset="0"/>
            </a:endParaRPr>
          </a:p>
          <a:p>
            <a:pPr lvl="2">
              <a:lnSpc>
                <a:spcPct val="80000"/>
              </a:lnSpc>
              <a:buFontTx/>
              <a:buNone/>
            </a:pPr>
            <a:r>
              <a:rPr lang="en-US" altLang="en-US" sz="1400" b="1">
                <a:solidFill>
                  <a:schemeClr val="accent2"/>
                </a:solidFill>
                <a:latin typeface="Courier" pitchFamily="49" charset="0"/>
              </a:rPr>
              <a:t>Residuals:</a:t>
            </a:r>
          </a:p>
          <a:p>
            <a:pPr lvl="2">
              <a:lnSpc>
                <a:spcPct val="80000"/>
              </a:lnSpc>
              <a:buFontTx/>
              <a:buNone/>
            </a:pPr>
            <a:r>
              <a:rPr lang="en-US" altLang="en-US" sz="1400" b="1">
                <a:solidFill>
                  <a:schemeClr val="accent2"/>
                </a:solidFill>
                <a:latin typeface="Courier" pitchFamily="49" charset="0"/>
              </a:rPr>
              <a:t>    Min      1Q  Median      3Q     Max </a:t>
            </a:r>
          </a:p>
          <a:p>
            <a:pPr lvl="2">
              <a:lnSpc>
                <a:spcPct val="80000"/>
              </a:lnSpc>
              <a:buFontTx/>
              <a:buNone/>
            </a:pPr>
            <a:r>
              <a:rPr lang="en-US" altLang="en-US" sz="1400" b="1">
                <a:solidFill>
                  <a:schemeClr val="accent2"/>
                </a:solidFill>
                <a:latin typeface="Courier" pitchFamily="49" charset="0"/>
              </a:rPr>
              <a:t>-0.4220 -0.2065  0.0080  0.2400  0.4460 </a:t>
            </a:r>
          </a:p>
          <a:p>
            <a:pPr lvl="2">
              <a:lnSpc>
                <a:spcPct val="80000"/>
              </a:lnSpc>
              <a:buFontTx/>
              <a:buNone/>
            </a:pPr>
            <a:endParaRPr lang="en-US" altLang="en-US" sz="1400" b="1">
              <a:solidFill>
                <a:schemeClr val="accent2"/>
              </a:solidFill>
              <a:latin typeface="Courier" pitchFamily="49" charset="0"/>
            </a:endParaRPr>
          </a:p>
          <a:p>
            <a:pPr lvl="2">
              <a:lnSpc>
                <a:spcPct val="80000"/>
              </a:lnSpc>
              <a:buFontTx/>
              <a:buNone/>
            </a:pPr>
            <a:r>
              <a:rPr lang="en-US" altLang="en-US" sz="1400" b="1">
                <a:solidFill>
                  <a:schemeClr val="accent2"/>
                </a:solidFill>
                <a:latin typeface="Courier" pitchFamily="49" charset="0"/>
              </a:rPr>
              <a:t>Coefficients:</a:t>
            </a:r>
          </a:p>
          <a:p>
            <a:pPr lvl="2">
              <a:lnSpc>
                <a:spcPct val="80000"/>
              </a:lnSpc>
              <a:buFontTx/>
              <a:buNone/>
            </a:pPr>
            <a:r>
              <a:rPr lang="en-US" altLang="en-US" sz="1400" b="1">
                <a:solidFill>
                  <a:schemeClr val="accent2"/>
                </a:solidFill>
                <a:latin typeface="Courier" pitchFamily="49" charset="0"/>
              </a:rPr>
              <a:t>            Estimate Std. Error t value Pr(&gt;|t|)    </a:t>
            </a:r>
          </a:p>
          <a:p>
            <a:pPr lvl="2">
              <a:lnSpc>
                <a:spcPct val="80000"/>
              </a:lnSpc>
              <a:buFontTx/>
              <a:buNone/>
            </a:pPr>
            <a:r>
              <a:rPr lang="en-US" altLang="en-US" sz="1400" b="1">
                <a:solidFill>
                  <a:schemeClr val="accent2"/>
                </a:solidFill>
                <a:latin typeface="Courier" pitchFamily="49" charset="0"/>
              </a:rPr>
              <a:t>(Intercept) 16.76400    0.08989 186.497   &lt;2e-16 ***</a:t>
            </a:r>
          </a:p>
          <a:p>
            <a:pPr lvl="2">
              <a:lnSpc>
                <a:spcPct val="80000"/>
              </a:lnSpc>
              <a:buFontTx/>
              <a:buNone/>
            </a:pPr>
            <a:r>
              <a:rPr lang="en-US" altLang="en-US" sz="1400" b="1">
                <a:solidFill>
                  <a:schemeClr val="accent2"/>
                </a:solidFill>
                <a:latin typeface="Courier" pitchFamily="49" charset="0"/>
              </a:rPr>
              <a:t>f.form2      0.27800    0.12712   2.187   0.0422 *  </a:t>
            </a:r>
          </a:p>
          <a:p>
            <a:pPr lvl="2">
              <a:lnSpc>
                <a:spcPct val="80000"/>
              </a:lnSpc>
              <a:buFontTx/>
              <a:buNone/>
            </a:pPr>
            <a:r>
              <a:rPr lang="en-US" altLang="en-US" sz="1400" b="1">
                <a:solidFill>
                  <a:schemeClr val="accent2"/>
                </a:solidFill>
                <a:latin typeface="Courier" pitchFamily="49" charset="0"/>
              </a:rPr>
              <a:t>---</a:t>
            </a:r>
          </a:p>
          <a:p>
            <a:pPr lvl="2">
              <a:lnSpc>
                <a:spcPct val="80000"/>
              </a:lnSpc>
              <a:buFontTx/>
              <a:buNone/>
            </a:pPr>
            <a:r>
              <a:rPr lang="en-US" altLang="en-US" sz="1400" b="1">
                <a:solidFill>
                  <a:schemeClr val="accent2"/>
                </a:solidFill>
                <a:latin typeface="Courier" pitchFamily="49" charset="0"/>
              </a:rPr>
              <a:t>Signif. codes:  0 '***' 0.001 '**' 0.01 '*' 0.05 '.' 0.1 ' ' 1 </a:t>
            </a:r>
          </a:p>
          <a:p>
            <a:pPr lvl="2">
              <a:lnSpc>
                <a:spcPct val="80000"/>
              </a:lnSpc>
              <a:buFontTx/>
              <a:buNone/>
            </a:pPr>
            <a:endParaRPr lang="en-US" altLang="en-US" sz="1400" b="1">
              <a:solidFill>
                <a:schemeClr val="accent2"/>
              </a:solidFill>
              <a:latin typeface="Courier" pitchFamily="49" charset="0"/>
            </a:endParaRPr>
          </a:p>
          <a:p>
            <a:pPr lvl="2">
              <a:lnSpc>
                <a:spcPct val="80000"/>
              </a:lnSpc>
              <a:buFontTx/>
              <a:buNone/>
            </a:pPr>
            <a:r>
              <a:rPr lang="en-US" altLang="en-US" sz="1400" b="1">
                <a:solidFill>
                  <a:schemeClr val="accent2"/>
                </a:solidFill>
                <a:latin typeface="Courier" pitchFamily="49" charset="0"/>
              </a:rPr>
              <a:t>Residual standard error: 0.2843 on 18 degrees of freedom</a:t>
            </a:r>
          </a:p>
          <a:p>
            <a:pPr lvl="2">
              <a:lnSpc>
                <a:spcPct val="80000"/>
              </a:lnSpc>
              <a:buFontTx/>
              <a:buNone/>
            </a:pPr>
            <a:r>
              <a:rPr lang="en-US" altLang="en-US" sz="1400" b="1">
                <a:solidFill>
                  <a:schemeClr val="accent2"/>
                </a:solidFill>
                <a:latin typeface="Courier" pitchFamily="49" charset="0"/>
              </a:rPr>
              <a:t>Multiple R-Squared: 0.2099,     Adjusted R-squared: 0.166 </a:t>
            </a:r>
          </a:p>
          <a:p>
            <a:pPr lvl="2">
              <a:lnSpc>
                <a:spcPct val="80000"/>
              </a:lnSpc>
              <a:buFontTx/>
              <a:buNone/>
            </a:pPr>
            <a:r>
              <a:rPr lang="en-US" altLang="en-US" sz="1400" b="1">
                <a:solidFill>
                  <a:schemeClr val="accent2"/>
                </a:solidFill>
                <a:latin typeface="Courier" pitchFamily="49" charset="0"/>
              </a:rPr>
              <a:t>F-statistic: 4.782 on 1 and 18 DF,  p-value: 0.0422</a:t>
            </a:r>
            <a:r>
              <a:rPr lang="en-US" altLang="en-US" sz="1400" b="1">
                <a:latin typeface="Courier" pitchFamily="49" charset="0"/>
              </a:rPr>
              <a:t> </a:t>
            </a:r>
          </a:p>
          <a:p>
            <a:pPr>
              <a:lnSpc>
                <a:spcPct val="80000"/>
              </a:lnSpc>
            </a:pPr>
            <a:endParaRPr lang="en-US" altLang="en-US" sz="1400" b="1">
              <a:latin typeface="Courier" pitchFamily="49" charset="0"/>
            </a:endParaRPr>
          </a:p>
          <a:p>
            <a:pPr>
              <a:lnSpc>
                <a:spcPct val="80000"/>
              </a:lnSpc>
            </a:pPr>
            <a:r>
              <a:rPr lang="en-US" altLang="en-US" sz="1600" b="1">
                <a:latin typeface="Courier" pitchFamily="49" charset="0"/>
              </a:rPr>
              <a:t>&gt; mean(form1)</a:t>
            </a:r>
          </a:p>
          <a:p>
            <a:pPr>
              <a:lnSpc>
                <a:spcPct val="80000"/>
              </a:lnSpc>
            </a:pPr>
            <a:r>
              <a:rPr lang="en-US" altLang="en-US" sz="1600" b="1">
                <a:latin typeface="Courier" pitchFamily="49" charset="0"/>
              </a:rPr>
              <a:t>[1] 16.764</a:t>
            </a:r>
          </a:p>
          <a:p>
            <a:pPr>
              <a:lnSpc>
                <a:spcPct val="80000"/>
              </a:lnSpc>
            </a:pPr>
            <a:r>
              <a:rPr lang="en-US" altLang="en-US" sz="1600" b="1">
                <a:latin typeface="Courier" pitchFamily="49" charset="0"/>
              </a:rPr>
              <a:t>&gt; mean(form2)</a:t>
            </a:r>
          </a:p>
          <a:p>
            <a:pPr>
              <a:lnSpc>
                <a:spcPct val="80000"/>
              </a:lnSpc>
            </a:pPr>
            <a:r>
              <a:rPr lang="en-US" altLang="en-US" sz="1600" b="1">
                <a:latin typeface="Courier" pitchFamily="49" charset="0"/>
              </a:rPr>
              <a:t>[1] 17.042</a:t>
            </a:r>
          </a:p>
          <a:p>
            <a:pPr>
              <a:lnSpc>
                <a:spcPct val="80000"/>
              </a:lnSpc>
            </a:pPr>
            <a:r>
              <a:rPr lang="en-US" altLang="en-US" sz="1600" b="1">
                <a:latin typeface="Courier" pitchFamily="49" charset="0"/>
              </a:rPr>
              <a:t>&gt; mean(form2)-mean(form1)</a:t>
            </a:r>
          </a:p>
          <a:p>
            <a:pPr>
              <a:lnSpc>
                <a:spcPct val="80000"/>
              </a:lnSpc>
            </a:pPr>
            <a:r>
              <a:rPr lang="en-US" altLang="en-US" sz="1600" b="1">
                <a:latin typeface="Courier" pitchFamily="49" charset="0"/>
              </a:rPr>
              <a:t>[1] 0.278</a:t>
            </a:r>
          </a:p>
          <a:p>
            <a:pPr>
              <a:lnSpc>
                <a:spcPct val="80000"/>
              </a:lnSpc>
            </a:pPr>
            <a:endParaRPr lang="en-US" altLang="en-US" sz="1600" b="1">
              <a:latin typeface="Courier" pitchFamily="49" charset="0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2">
            <a:extLst>
              <a:ext uri="{FF2B5EF4-FFF2-40B4-BE49-F238E27FC236}">
                <a16:creationId xmlns:a16="http://schemas.microsoft.com/office/drawing/2014/main" id="{ADD1229B-E5EF-5207-39AA-EF75AB5A0F4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2400"/>
              <a:t>Computing the pooled error</a:t>
            </a:r>
          </a:p>
        </p:txBody>
      </p:sp>
      <p:sp>
        <p:nvSpPr>
          <p:cNvPr id="84995" name="Rectangle 3">
            <a:extLst>
              <a:ext uri="{FF2B5EF4-FFF2-40B4-BE49-F238E27FC236}">
                <a16:creationId xmlns:a16="http://schemas.microsoft.com/office/drawing/2014/main" id="{EABCAAC6-DEF8-2770-D81C-23197B51835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&gt; Var1&lt;-(sd(form1))^2</a:t>
            </a:r>
          </a:p>
          <a:p>
            <a:r>
              <a:rPr lang="en-US" altLang="en-US"/>
              <a:t>[1] 0.1001378</a:t>
            </a:r>
          </a:p>
          <a:p>
            <a:r>
              <a:rPr lang="en-US" altLang="en-US"/>
              <a:t>&gt; Var2&lt;-(sd(form2))^2</a:t>
            </a:r>
          </a:p>
          <a:p>
            <a:r>
              <a:rPr lang="en-US" altLang="en-US"/>
              <a:t>[1] 0.06146222</a:t>
            </a:r>
          </a:p>
          <a:p>
            <a:pPr>
              <a:buFont typeface="Wingdings" panose="05000000000000000000" pitchFamily="2" charset="2"/>
              <a:buNone/>
            </a:pPr>
            <a:r>
              <a:rPr lang="en-US" altLang="en-US"/>
              <a:t>VarPooled&lt;-((df1*Var1)+(df2*Var2))/(df1+df2)</a:t>
            </a:r>
          </a:p>
          <a:p>
            <a:r>
              <a:rPr lang="en-US" altLang="en-US"/>
              <a:t>Sp&lt;-VarPooled^.5</a:t>
            </a:r>
          </a:p>
          <a:p>
            <a:r>
              <a:rPr lang="en-US" altLang="en-US"/>
              <a:t>tStat&lt;- (Xbar1-Xbar2)/(Sp*(1/n1 +1/n2)^.5)</a:t>
            </a:r>
          </a:p>
          <a:p>
            <a:endParaRPr lang="en-US" altLang="en-US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>
            <a:extLst>
              <a:ext uri="{FF2B5EF4-FFF2-40B4-BE49-F238E27FC236}">
                <a16:creationId xmlns:a16="http://schemas.microsoft.com/office/drawing/2014/main" id="{D97F2233-4D85-DA03-9C02-41AEBDA1235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209800" y="152400"/>
            <a:ext cx="7772400" cy="914400"/>
          </a:xfrm>
        </p:spPr>
        <p:txBody>
          <a:bodyPr/>
          <a:lstStyle/>
          <a:p>
            <a:r>
              <a:rPr lang="en-US" altLang="en-US" sz="2400" b="1"/>
              <a:t>Confidence Intervals</a:t>
            </a:r>
          </a:p>
        </p:txBody>
      </p:sp>
      <p:sp>
        <p:nvSpPr>
          <p:cNvPr id="79875" name="Rectangle 3">
            <a:extLst>
              <a:ext uri="{FF2B5EF4-FFF2-40B4-BE49-F238E27FC236}">
                <a16:creationId xmlns:a16="http://schemas.microsoft.com/office/drawing/2014/main" id="{5735A09F-E8AD-DBF0-574B-0E6884015E8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286000" y="1249363"/>
            <a:ext cx="7772400" cy="1903412"/>
          </a:xfrm>
        </p:spPr>
        <p:txBody>
          <a:bodyPr/>
          <a:lstStyle/>
          <a:p>
            <a:r>
              <a:rPr lang="en-US" altLang="en-US" sz="2000"/>
              <a:t>Hypothesis testing gives an objective statement concerning the difference in means, but it doesn’t specify “how different” they are</a:t>
            </a:r>
          </a:p>
          <a:p>
            <a:r>
              <a:rPr lang="en-US" altLang="en-US" sz="2000" b="1">
                <a:solidFill>
                  <a:schemeClr val="accent2"/>
                </a:solidFill>
              </a:rPr>
              <a:t>General</a:t>
            </a:r>
            <a:r>
              <a:rPr lang="en-US" altLang="en-US" sz="2000"/>
              <a:t> </a:t>
            </a:r>
            <a:r>
              <a:rPr lang="en-US" altLang="en-US" sz="2000" b="1">
                <a:solidFill>
                  <a:schemeClr val="accent2"/>
                </a:solidFill>
              </a:rPr>
              <a:t>form</a:t>
            </a:r>
            <a:r>
              <a:rPr lang="en-US" altLang="en-US" sz="2000"/>
              <a:t> of a confidence interval </a:t>
            </a:r>
          </a:p>
          <a:p>
            <a:endParaRPr lang="en-US" altLang="en-US" sz="2000"/>
          </a:p>
        </p:txBody>
      </p:sp>
      <p:graphicFrame>
        <p:nvGraphicFramePr>
          <p:cNvPr id="79876" name="Object 4">
            <a:extLst>
              <a:ext uri="{FF2B5EF4-FFF2-40B4-BE49-F238E27FC236}">
                <a16:creationId xmlns:a16="http://schemas.microsoft.com/office/drawing/2014/main" id="{73B906AA-5C79-8E8C-EEA9-F90416A9323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667000" y="2438400"/>
          <a:ext cx="5486400" cy="446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374560" imgH="203040" progId="Equation.DSMT4">
                  <p:embed/>
                </p:oleObj>
              </mc:Choice>
              <mc:Fallback>
                <p:oleObj name="Equation" r:id="rId2" imgW="2374560" imgH="203040" progId="Equation.DSMT4">
                  <p:embed/>
                  <p:pic>
                    <p:nvPicPr>
                      <p:cNvPr id="79876" name="Object 4">
                        <a:extLst>
                          <a:ext uri="{FF2B5EF4-FFF2-40B4-BE49-F238E27FC236}">
                            <a16:creationId xmlns:a16="http://schemas.microsoft.com/office/drawing/2014/main" id="{73B906AA-5C79-8E8C-EEA9-F90416A9323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67000" y="2438400"/>
                        <a:ext cx="5486400" cy="4460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9877" name="Object 5">
            <a:extLst>
              <a:ext uri="{FF2B5EF4-FFF2-40B4-BE49-F238E27FC236}">
                <a16:creationId xmlns:a16="http://schemas.microsoft.com/office/drawing/2014/main" id="{D54C26A9-AC82-0D0C-4897-7F7CDD860B4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590800" y="4343400"/>
          <a:ext cx="7391400" cy="1098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759120" imgH="558720" progId="Equation.DSMT4">
                  <p:embed/>
                </p:oleObj>
              </mc:Choice>
              <mc:Fallback>
                <p:oleObj name="Equation" r:id="rId4" imgW="3759120" imgH="558720" progId="Equation.DSMT4">
                  <p:embed/>
                  <p:pic>
                    <p:nvPicPr>
                      <p:cNvPr id="79877" name="Object 5">
                        <a:extLst>
                          <a:ext uri="{FF2B5EF4-FFF2-40B4-BE49-F238E27FC236}">
                            <a16:creationId xmlns:a16="http://schemas.microsoft.com/office/drawing/2014/main" id="{D54C26A9-AC82-0D0C-4897-7F7CDD860B4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0800" y="4343400"/>
                        <a:ext cx="7391400" cy="1098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9878" name="Rectangle 6">
            <a:extLst>
              <a:ext uri="{FF2B5EF4-FFF2-40B4-BE49-F238E27FC236}">
                <a16:creationId xmlns:a16="http://schemas.microsoft.com/office/drawing/2014/main" id="{227A269E-08FC-7E59-4A3A-4FC726A6D53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14600" y="3352800"/>
            <a:ext cx="6019800" cy="1373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/>
            <a:r>
              <a:rPr lang="en-US" altLang="en-US"/>
              <a:t>The 100(1-  </a:t>
            </a:r>
            <a:r>
              <a:rPr lang="el-GR" altLang="en-US"/>
              <a:t>α</a:t>
            </a:r>
            <a:r>
              <a:rPr lang="en-US" altLang="en-US"/>
              <a:t>)%  </a:t>
            </a:r>
            <a:r>
              <a:rPr lang="en-US" altLang="en-US" b="1">
                <a:solidFill>
                  <a:schemeClr val="accent2"/>
                </a:solidFill>
              </a:rPr>
              <a:t>confidence</a:t>
            </a:r>
            <a:r>
              <a:rPr lang="en-US" altLang="en-US"/>
              <a:t> </a:t>
            </a:r>
            <a:r>
              <a:rPr lang="en-US" altLang="en-US" b="1">
                <a:solidFill>
                  <a:schemeClr val="accent2"/>
                </a:solidFill>
              </a:rPr>
              <a:t>interval</a:t>
            </a:r>
            <a:r>
              <a:rPr lang="en-US" altLang="en-US"/>
              <a:t> on the difference in two means:</a:t>
            </a:r>
          </a:p>
          <a:p>
            <a:pPr algn="l"/>
            <a:endParaRPr lang="en-US" altLang="en-US"/>
          </a:p>
          <a:p>
            <a:pPr algn="l">
              <a:spcBef>
                <a:spcPct val="50000"/>
              </a:spcBef>
              <a:buFontTx/>
              <a:buChar char="•"/>
            </a:pPr>
            <a:endParaRPr lang="en-US" altLang="en-US" sz="200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5" name="Rectangle 5">
            <a:extLst>
              <a:ext uri="{FF2B5EF4-FFF2-40B4-BE49-F238E27FC236}">
                <a16:creationId xmlns:a16="http://schemas.microsoft.com/office/drawing/2014/main" id="{837C007D-E9EE-F801-C2C6-9406F1248FD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2400"/>
              <a:t>Another two group </a:t>
            </a:r>
            <a:r>
              <a:rPr lang="en-US" altLang="en-US" sz="2400" i="1"/>
              <a:t>t</a:t>
            </a:r>
            <a:r>
              <a:rPr lang="en-US" altLang="en-US" sz="2400"/>
              <a:t> test example</a:t>
            </a:r>
          </a:p>
        </p:txBody>
      </p:sp>
      <p:graphicFrame>
        <p:nvGraphicFramePr>
          <p:cNvPr id="20484" name="Object 4">
            <a:extLst>
              <a:ext uri="{FF2B5EF4-FFF2-40B4-BE49-F238E27FC236}">
                <a16:creationId xmlns:a16="http://schemas.microsoft.com/office/drawing/2014/main" id="{0AB9A94C-03E5-CC27-6081-77BC15B62594}"/>
              </a:ext>
            </a:extLst>
          </p:cNvPr>
          <p:cNvGraphicFramePr>
            <a:graphicFrameLocks noGrp="1" noChangeAspect="1"/>
          </p:cNvGraphicFramePr>
          <p:nvPr>
            <p:ph idx="1"/>
          </p:nvPr>
        </p:nvGraphicFramePr>
        <p:xfrm>
          <a:off x="2209800" y="1676400"/>
          <a:ext cx="7710488" cy="3200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2" imgW="7710044" imgH="3200286" progId="Excel.Sheet.8">
                  <p:embed/>
                </p:oleObj>
              </mc:Choice>
              <mc:Fallback>
                <p:oleObj name="Worksheet" r:id="rId2" imgW="7710044" imgH="3200286" progId="Excel.Sheet.8">
                  <p:embed/>
                  <p:pic>
                    <p:nvPicPr>
                      <p:cNvPr id="20484" name="Object 4">
                        <a:extLst>
                          <a:ext uri="{FF2B5EF4-FFF2-40B4-BE49-F238E27FC236}">
                            <a16:creationId xmlns:a16="http://schemas.microsoft.com/office/drawing/2014/main" id="{0AB9A94C-03E5-CC27-6081-77BC15B6259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0" y="1676400"/>
                        <a:ext cx="7710488" cy="3200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 cap="flat" cmpd="sng" algn="ctr">
                            <a:solidFill>
                              <a:schemeClr val="tx1"/>
                            </a:solidFill>
                            <a:prstDash val="solid"/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>
            <a:extLst>
              <a:ext uri="{FF2B5EF4-FFF2-40B4-BE49-F238E27FC236}">
                <a16:creationId xmlns:a16="http://schemas.microsoft.com/office/drawing/2014/main" id="{37C6E97A-53DB-5794-EFF9-E929B4360CD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2400"/>
              <a:t>Matched pairs as a design strategy (Blocking)</a:t>
            </a:r>
          </a:p>
        </p:txBody>
      </p:sp>
      <p:graphicFrame>
        <p:nvGraphicFramePr>
          <p:cNvPr id="22531" name="Object 3">
            <a:extLst>
              <a:ext uri="{FF2B5EF4-FFF2-40B4-BE49-F238E27FC236}">
                <a16:creationId xmlns:a16="http://schemas.microsoft.com/office/drawing/2014/main" id="{DE805E7D-7F18-E018-93AE-E4C855F49046}"/>
              </a:ext>
            </a:extLst>
          </p:cNvPr>
          <p:cNvGraphicFramePr>
            <a:graphicFrameLocks noGrp="1" noChangeAspect="1"/>
          </p:cNvGraphicFramePr>
          <p:nvPr>
            <p:ph idx="1"/>
          </p:nvPr>
        </p:nvGraphicFramePr>
        <p:xfrm>
          <a:off x="2667001" y="1828801"/>
          <a:ext cx="6869113" cy="3357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2" imgW="6868700" imgH="3357371" progId="Excel.Sheet.8">
                  <p:embed/>
                </p:oleObj>
              </mc:Choice>
              <mc:Fallback>
                <p:oleObj name="Worksheet" r:id="rId2" imgW="6868700" imgH="3357371" progId="Excel.Sheet.8">
                  <p:embed/>
                  <p:pic>
                    <p:nvPicPr>
                      <p:cNvPr id="22531" name="Object 3">
                        <a:extLst>
                          <a:ext uri="{FF2B5EF4-FFF2-40B4-BE49-F238E27FC236}">
                            <a16:creationId xmlns:a16="http://schemas.microsoft.com/office/drawing/2014/main" id="{DE805E7D-7F18-E018-93AE-E4C855F4904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67001" y="1828801"/>
                        <a:ext cx="6869113" cy="33575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21239902-CF1A-9A35-BED4-4463C906D6F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en-US"/>
              <a:t>Effect sizes</a:t>
            </a:r>
          </a:p>
        </p:txBody>
      </p:sp>
      <p:sp>
        <p:nvSpPr>
          <p:cNvPr id="8195" name="Rectangle 3">
            <a:extLst>
              <a:ext uri="{FF2B5EF4-FFF2-40B4-BE49-F238E27FC236}">
                <a16:creationId xmlns:a16="http://schemas.microsoft.com/office/drawing/2014/main" id="{07DFFAC1-BD0F-C54F-80F1-DC0ADF9375B8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1981200" y="990600"/>
            <a:ext cx="7467600" cy="1143000"/>
          </a:xfrm>
        </p:spPr>
        <p:txBody>
          <a:bodyPr/>
          <a:lstStyle/>
          <a:p>
            <a:pPr marL="0" indent="0"/>
            <a:r>
              <a:rPr lang="en-US" altLang="en-US" sz="2000"/>
              <a:t>Cohen developed a measure that would tell us something about the magnitude of an experimental effect:</a:t>
            </a:r>
          </a:p>
          <a:p>
            <a:pPr marL="0" indent="0"/>
            <a:endParaRPr lang="en-US" altLang="en-US" sz="2000"/>
          </a:p>
        </p:txBody>
      </p:sp>
      <p:graphicFrame>
        <p:nvGraphicFramePr>
          <p:cNvPr id="8196" name="Object 4">
            <a:extLst>
              <a:ext uri="{FF2B5EF4-FFF2-40B4-BE49-F238E27FC236}">
                <a16:creationId xmlns:a16="http://schemas.microsoft.com/office/drawing/2014/main" id="{9816A8C4-B926-69EC-6888-898412CDFD03}"/>
              </a:ext>
            </a:extLst>
          </p:cNvPr>
          <p:cNvGraphicFramePr>
            <a:graphicFrameLocks noGrp="1" noChangeAspect="1"/>
          </p:cNvGraphicFramePr>
          <p:nvPr>
            <p:ph sz="quarter" idx="2"/>
          </p:nvPr>
        </p:nvGraphicFramePr>
        <p:xfrm>
          <a:off x="2667000" y="1752600"/>
          <a:ext cx="1708150" cy="896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749160" imgH="393480" progId="Equation.3">
                  <p:embed/>
                </p:oleObj>
              </mc:Choice>
              <mc:Fallback>
                <p:oleObj name="Equation" r:id="rId2" imgW="749160" imgH="393480" progId="Equation.3">
                  <p:embed/>
                  <p:pic>
                    <p:nvPicPr>
                      <p:cNvPr id="8196" name="Object 4">
                        <a:extLst>
                          <a:ext uri="{FF2B5EF4-FFF2-40B4-BE49-F238E27FC236}">
                            <a16:creationId xmlns:a16="http://schemas.microsoft.com/office/drawing/2014/main" id="{9816A8C4-B926-69EC-6888-898412CDFD0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67000" y="1752600"/>
                        <a:ext cx="1708150" cy="8969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8" name="Object 6">
            <a:extLst>
              <a:ext uri="{FF2B5EF4-FFF2-40B4-BE49-F238E27FC236}">
                <a16:creationId xmlns:a16="http://schemas.microsoft.com/office/drawing/2014/main" id="{752BBD40-E4A8-C2C0-01AB-FA9ABD427C01}"/>
              </a:ext>
            </a:extLst>
          </p:cNvPr>
          <p:cNvGraphicFramePr>
            <a:graphicFrameLocks noGrp="1" noChangeAspect="1"/>
          </p:cNvGraphicFramePr>
          <p:nvPr>
            <p:ph sz="quarter" idx="3"/>
          </p:nvPr>
        </p:nvGraphicFramePr>
        <p:xfrm>
          <a:off x="6248401" y="1676401"/>
          <a:ext cx="1662113" cy="931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838080" imgH="469800" progId="Equation.3">
                  <p:embed/>
                </p:oleObj>
              </mc:Choice>
              <mc:Fallback>
                <p:oleObj name="Equation" r:id="rId4" imgW="838080" imgH="469800" progId="Equation.3">
                  <p:embed/>
                  <p:pic>
                    <p:nvPicPr>
                      <p:cNvPr id="8198" name="Object 6">
                        <a:extLst>
                          <a:ext uri="{FF2B5EF4-FFF2-40B4-BE49-F238E27FC236}">
                            <a16:creationId xmlns:a16="http://schemas.microsoft.com/office/drawing/2014/main" id="{752BBD40-E4A8-C2C0-01AB-FA9ABD427C0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48401" y="1676401"/>
                        <a:ext cx="1662113" cy="9318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0" name="Object 8">
            <a:extLst>
              <a:ext uri="{FF2B5EF4-FFF2-40B4-BE49-F238E27FC236}">
                <a16:creationId xmlns:a16="http://schemas.microsoft.com/office/drawing/2014/main" id="{524CE1C4-FB6D-A6E5-529B-61465D41D3C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700338" y="4362451"/>
          <a:ext cx="1795462" cy="1012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787320" imgH="444240" progId="Equation.3">
                  <p:embed/>
                </p:oleObj>
              </mc:Choice>
              <mc:Fallback>
                <p:oleObj name="Equation" r:id="rId6" imgW="787320" imgH="444240" progId="Equation.3">
                  <p:embed/>
                  <p:pic>
                    <p:nvPicPr>
                      <p:cNvPr id="8200" name="Object 8">
                        <a:extLst>
                          <a:ext uri="{FF2B5EF4-FFF2-40B4-BE49-F238E27FC236}">
                            <a16:creationId xmlns:a16="http://schemas.microsoft.com/office/drawing/2014/main" id="{524CE1C4-FB6D-A6E5-529B-61465D41D3C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00338" y="4362451"/>
                        <a:ext cx="1795462" cy="1012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201" name="Rectangle 9">
            <a:extLst>
              <a:ext uri="{FF2B5EF4-FFF2-40B4-BE49-F238E27FC236}">
                <a16:creationId xmlns:a16="http://schemas.microsoft.com/office/drawing/2014/main" id="{C7097B59-EE07-3279-7505-F7472F86BA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81200" y="2819400"/>
            <a:ext cx="7467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algn="l">
              <a:spcBef>
                <a:spcPct val="20000"/>
              </a:spcBef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2400"/>
              <a:t>The point-biserial </a:t>
            </a:r>
            <a:r>
              <a:rPr lang="en-US" altLang="en-US" sz="2400" i="1"/>
              <a:t>r</a:t>
            </a:r>
            <a:r>
              <a:rPr lang="en-US" altLang="en-US" sz="2400" i="1" baseline="30000"/>
              <a:t>2</a:t>
            </a:r>
            <a:r>
              <a:rPr lang="en-US" altLang="en-US" sz="2400"/>
              <a:t> tells us the proportion of variability in the data that can be accounted for by the manipulation</a:t>
            </a:r>
          </a:p>
          <a:p>
            <a:endParaRPr lang="en-US" altLang="en-US" sz="24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43000"/>
            <a:ext cx="9601200" cy="1470025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Guerilla statistics:</a:t>
            </a:r>
            <a:br>
              <a:rPr lang="en-US" b="1" dirty="0"/>
            </a:br>
            <a:r>
              <a:rPr lang="en-US" sz="3600" dirty="0"/>
              <a:t>Basic Training</a:t>
            </a:r>
            <a:br>
              <a:rPr lang="en-US" sz="3600" dirty="0"/>
            </a:br>
            <a:endParaRPr lang="en-US" sz="3600" dirty="0"/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838200" y="5486400"/>
            <a:ext cx="10896600" cy="1583267"/>
          </a:xfrm>
        </p:spPr>
        <p:txBody>
          <a:bodyPr>
            <a:normAutofit/>
          </a:bodyPr>
          <a:lstStyle/>
          <a:p>
            <a:r>
              <a:rPr lang="en-US" b="1" dirty="0"/>
              <a:t>Or</a:t>
            </a:r>
          </a:p>
          <a:p>
            <a:r>
              <a:rPr lang="en-US" b="1" dirty="0"/>
              <a:t>How Not to Be Lied to with Statistics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62601" y="4419600"/>
            <a:ext cx="1247775" cy="1454780"/>
          </a:xfrm>
          <a:prstGeom prst="rect">
            <a:avLst/>
          </a:prstGeom>
        </p:spPr>
      </p:pic>
      <p:sp>
        <p:nvSpPr>
          <p:cNvPr id="13315" name="Rectangle 3">
            <a:extLst>
              <a:ext uri="{FF2B5EF4-FFF2-40B4-BE49-F238E27FC236}">
                <a16:creationId xmlns:a16="http://schemas.microsoft.com/office/drawing/2014/main" id="{CABCFCF9-4CE0-F715-C5E5-21C089BD6EE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00200" y="2307936"/>
            <a:ext cx="8534400" cy="175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400">
                <a:solidFill>
                  <a:schemeClr val="tx1"/>
                </a:solidFill>
                <a:latin typeface="+mn-lt"/>
              </a:defRPr>
            </a:lvl2pPr>
            <a:lvl3pPr marL="9144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400">
                <a:solidFill>
                  <a:schemeClr val="tx1"/>
                </a:solidFill>
                <a:latin typeface="+mn-lt"/>
              </a:defRPr>
            </a:lvl3pPr>
            <a:lvl4pPr marL="13716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4pPr>
            <a:lvl5pPr marL="18288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5pPr>
            <a:lvl6pPr marL="228600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6pPr>
            <a:lvl7pPr marL="274320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7pPr>
            <a:lvl8pPr marL="320040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8pPr>
            <a:lvl9pPr marL="365760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eaLnBrk="1" hangingPunct="1"/>
            <a:r>
              <a:rPr lang="en-US" altLang="en-US" sz="3200" b="1" kern="0" dirty="0">
                <a:latin typeface="ADLaM Display" panose="02010000000000000000" pitchFamily="2" charset="0"/>
                <a:ea typeface="ADLaM Display" panose="02010000000000000000" pitchFamily="2" charset="0"/>
                <a:cs typeface="ADLaM Display" panose="02010000000000000000" pitchFamily="2" charset="0"/>
              </a:rPr>
              <a:t>Episode 5: T-Tests</a:t>
            </a:r>
          </a:p>
          <a:p>
            <a:r>
              <a:rPr lang="en-US" altLang="en-US" dirty="0"/>
              <a:t>Howell: 178-217</a:t>
            </a:r>
          </a:p>
          <a:p>
            <a:r>
              <a:rPr lang="en-US" altLang="en-US" dirty="0"/>
              <a:t>BHH2:</a:t>
            </a:r>
          </a:p>
        </p:txBody>
      </p:sp>
    </p:spTree>
    <p:extLst>
      <p:ext uri="{BB962C8B-B14F-4D97-AF65-F5344CB8AC3E}">
        <p14:creationId xmlns:p14="http://schemas.microsoft.com/office/powerpoint/2010/main" val="468964444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>
            <a:extLst>
              <a:ext uri="{FF2B5EF4-FFF2-40B4-BE49-F238E27FC236}">
                <a16:creationId xmlns:a16="http://schemas.microsoft.com/office/drawing/2014/main" id="{6DE1B4EA-F358-6492-DF41-15F338B0D67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Fixed vs. Random I.V.s</a:t>
            </a:r>
          </a:p>
        </p:txBody>
      </p:sp>
      <p:sp>
        <p:nvSpPr>
          <p:cNvPr id="39939" name="Rectangle 3">
            <a:extLst>
              <a:ext uri="{FF2B5EF4-FFF2-40B4-BE49-F238E27FC236}">
                <a16:creationId xmlns:a16="http://schemas.microsoft.com/office/drawing/2014/main" id="{E7E86CEB-5A1B-8E29-D5E6-3D915213EEB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sz="2000"/>
              <a:t>Testing the efficacy of drug X might be accomplished with a double blind, random assignment to Drug X (treatment) or placebo (control). </a:t>
            </a:r>
          </a:p>
          <a:p>
            <a:r>
              <a:rPr lang="en-US" altLang="en-US" sz="2000"/>
              <a:t>This variable is FIXED by the experimenter.</a:t>
            </a:r>
          </a:p>
          <a:p>
            <a:r>
              <a:rPr lang="en-US" altLang="en-US" sz="2000"/>
              <a:t>What if we want to investigate differences in math achievement in people who score high or low on a test of verbal ability?</a:t>
            </a:r>
          </a:p>
          <a:p>
            <a:r>
              <a:rPr lang="en-US" altLang="en-US" sz="2000"/>
              <a:t>We can’t manipulate this variable. This is a RANDOM variable. Any relationship that you discover might not be caused by you I.V.</a:t>
            </a:r>
          </a:p>
          <a:p>
            <a:r>
              <a:rPr lang="en-US" altLang="en-US" sz="2000"/>
              <a:t>EG, What if we want to investigate differences in math achievement in men vs. women?</a:t>
            </a:r>
          </a:p>
          <a:p>
            <a:r>
              <a:rPr lang="en-US" altLang="en-US" sz="2000"/>
              <a:t>We can’t manipulate this variable, either. If men score significantly higher than women, we can’t say that gender causes math ability. Alternative explanations exist.</a:t>
            </a:r>
          </a:p>
          <a:p>
            <a:r>
              <a:rPr lang="en-US" altLang="en-US" sz="2000"/>
              <a:t>We can nevertheless use statistical inference with RANDOM variables. </a:t>
            </a:r>
          </a:p>
          <a:p>
            <a:endParaRPr lang="en-US" altLang="en-US" sz="2000"/>
          </a:p>
        </p:txBody>
      </p:sp>
      <p:sp>
        <p:nvSpPr>
          <p:cNvPr id="39940" name="Rectangle 4">
            <a:extLst>
              <a:ext uri="{FF2B5EF4-FFF2-40B4-BE49-F238E27FC236}">
                <a16:creationId xmlns:a16="http://schemas.microsoft.com/office/drawing/2014/main" id="{03FA3803-7655-A505-25ED-F647E09A3F1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0"/>
            <a:ext cx="152400" cy="6858000"/>
          </a:xfrm>
          <a:prstGeom prst="rect">
            <a:avLst/>
          </a:prstGeom>
          <a:solidFill>
            <a:srgbClr val="9900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21" name="Rectangle 5">
            <a:extLst>
              <a:ext uri="{FF2B5EF4-FFF2-40B4-BE49-F238E27FC236}">
                <a16:creationId xmlns:a16="http://schemas.microsoft.com/office/drawing/2014/main" id="{0F5F5256-B543-6B40-5ABC-A8C28AE3FEA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33600" y="838200"/>
            <a:ext cx="8153400" cy="1295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algn="l">
              <a:spcBef>
                <a:spcPct val="20000"/>
              </a:spcBef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X_bar is an unbiased point estimate for </a:t>
            </a:r>
            <a:r>
              <a:rPr lang="el-GR" altLang="en-US" i="1">
                <a:cs typeface="Times New Roman" panose="02020603050405020304" pitchFamily="18" charset="0"/>
              </a:rPr>
              <a:t>μ</a:t>
            </a:r>
            <a:r>
              <a:rPr lang="en-US" altLang="en-US" i="1" baseline="-25000">
                <a:cs typeface="Times New Roman" panose="02020603050405020304" pitchFamily="18" charset="0"/>
              </a:rPr>
              <a:t>a </a:t>
            </a:r>
            <a:r>
              <a:rPr lang="en-US" altLang="en-US">
                <a:cs typeface="Times New Roman" panose="02020603050405020304" pitchFamily="18" charset="0"/>
              </a:rPr>
              <a:t>(this is not mu under the null)</a:t>
            </a:r>
            <a:endParaRPr lang="en-US" altLang="en-US" i="1">
              <a:cs typeface="Times New Roman" panose="02020603050405020304" pitchFamily="18" charset="0"/>
            </a:endParaRPr>
          </a:p>
          <a:p>
            <a:r>
              <a:rPr lang="en-US" altLang="en-US">
                <a:cs typeface="Times New Roman" panose="02020603050405020304" pitchFamily="18" charset="0"/>
              </a:rPr>
              <a:t>But it’s seldom </a:t>
            </a:r>
            <a:r>
              <a:rPr lang="en-US" altLang="en-US" i="1">
                <a:cs typeface="Times New Roman" panose="02020603050405020304" pitchFamily="18" charset="0"/>
              </a:rPr>
              <a:t>exactly</a:t>
            </a:r>
            <a:r>
              <a:rPr lang="en-US" altLang="en-US">
                <a:cs typeface="Times New Roman" panose="02020603050405020304" pitchFamily="18" charset="0"/>
              </a:rPr>
              <a:t> right. What interval is 95% likely to contain </a:t>
            </a:r>
            <a:r>
              <a:rPr lang="el-GR" altLang="en-US" i="1">
                <a:cs typeface="Times New Roman" panose="02020603050405020304" pitchFamily="18" charset="0"/>
              </a:rPr>
              <a:t>μ</a:t>
            </a:r>
            <a:r>
              <a:rPr lang="en-US" altLang="en-US" i="1" baseline="-25000">
                <a:cs typeface="Times New Roman" panose="02020603050405020304" pitchFamily="18" charset="0"/>
              </a:rPr>
              <a:t>a</a:t>
            </a:r>
            <a:r>
              <a:rPr lang="en-US" altLang="en-US">
                <a:cs typeface="Times New Roman" panose="02020603050405020304" pitchFamily="18" charset="0"/>
              </a:rPr>
              <a:t>?</a:t>
            </a:r>
          </a:p>
          <a:p>
            <a:r>
              <a:rPr lang="en-US" altLang="en-US">
                <a:cs typeface="Times New Roman" panose="02020603050405020304" pitchFamily="18" charset="0"/>
              </a:rPr>
              <a:t>From the moon data:</a:t>
            </a:r>
            <a:endParaRPr lang="el-GR" altLang="en-US">
              <a:cs typeface="Times New Roman" panose="02020603050405020304" pitchFamily="18" charset="0"/>
            </a:endParaRPr>
          </a:p>
          <a:p>
            <a:endParaRPr lang="el-GR" altLang="en-US">
              <a:cs typeface="Times New Roman" panose="02020603050405020304" pitchFamily="18" charset="0"/>
            </a:endParaRPr>
          </a:p>
        </p:txBody>
      </p:sp>
      <p:sp>
        <p:nvSpPr>
          <p:cNvPr id="86018" name="Rectangle 2">
            <a:extLst>
              <a:ext uri="{FF2B5EF4-FFF2-40B4-BE49-F238E27FC236}">
                <a16:creationId xmlns:a16="http://schemas.microsoft.com/office/drawing/2014/main" id="{2D944BC8-E36D-CA77-DF47-FDB16D8749D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en-US"/>
              <a:t>Confidence intervals on </a:t>
            </a:r>
            <a:r>
              <a:rPr lang="el-GR" altLang="en-US" i="1">
                <a:cs typeface="Times New Roman" panose="02020603050405020304" pitchFamily="18" charset="0"/>
              </a:rPr>
              <a:t>μ</a:t>
            </a:r>
            <a:r>
              <a:rPr lang="en-US" altLang="en-US" i="1" baseline="-25000">
                <a:cs typeface="Times New Roman" panose="02020603050405020304" pitchFamily="18" charset="0"/>
              </a:rPr>
              <a:t>a</a:t>
            </a:r>
            <a:endParaRPr lang="el-GR" altLang="en-US" i="1">
              <a:cs typeface="Times New Roman" panose="02020603050405020304" pitchFamily="18" charset="0"/>
            </a:endParaRPr>
          </a:p>
        </p:txBody>
      </p:sp>
      <p:sp>
        <p:nvSpPr>
          <p:cNvPr id="86019" name="Rectangle 3">
            <a:extLst>
              <a:ext uri="{FF2B5EF4-FFF2-40B4-BE49-F238E27FC236}">
                <a16:creationId xmlns:a16="http://schemas.microsoft.com/office/drawing/2014/main" id="{8CBE7041-0BDA-38A9-14E6-E62EB9CF3BC1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1981200" y="2743200"/>
            <a:ext cx="7848600" cy="1296988"/>
          </a:xfrm>
        </p:spPr>
        <p:txBody>
          <a:bodyPr/>
          <a:lstStyle/>
          <a:p>
            <a:pPr marL="0" indent="0"/>
            <a:r>
              <a:rPr lang="en-US" altLang="en-US" sz="2000"/>
              <a:t>We also know that a two-tailed </a:t>
            </a:r>
            <a:r>
              <a:rPr lang="en-US" altLang="en-US" sz="2000" i="1"/>
              <a:t>t</a:t>
            </a:r>
            <a:r>
              <a:rPr lang="en-US" altLang="en-US" sz="2000"/>
              <a:t> at </a:t>
            </a:r>
            <a:r>
              <a:rPr lang="el-GR" altLang="en-US" sz="2000" i="1">
                <a:cs typeface="Times New Roman" panose="02020603050405020304" pitchFamily="18" charset="0"/>
              </a:rPr>
              <a:t>α</a:t>
            </a:r>
            <a:r>
              <a:rPr lang="en-US" altLang="en-US" sz="2000" i="1">
                <a:cs typeface="Times New Roman" panose="02020603050405020304" pitchFamily="18" charset="0"/>
              </a:rPr>
              <a:t> </a:t>
            </a:r>
            <a:r>
              <a:rPr lang="en-US" altLang="en-US" sz="2000">
                <a:cs typeface="Times New Roman" panose="02020603050405020304" pitchFamily="18" charset="0"/>
              </a:rPr>
              <a:t>= .05 is t</a:t>
            </a:r>
            <a:r>
              <a:rPr lang="en-US" altLang="en-US" sz="2000" baseline="-25000">
                <a:cs typeface="Times New Roman" panose="02020603050405020304" pitchFamily="18" charset="0"/>
              </a:rPr>
              <a:t>.025</a:t>
            </a:r>
            <a:r>
              <a:rPr lang="en-US" altLang="en-US" sz="2000">
                <a:cs typeface="Times New Roman" panose="02020603050405020304" pitchFamily="18" charset="0"/>
              </a:rPr>
              <a:t>(9) = ±2.262</a:t>
            </a:r>
          </a:p>
          <a:p>
            <a:pPr marL="0" indent="0"/>
            <a:r>
              <a:rPr lang="en-US" altLang="en-US" sz="2000">
                <a:cs typeface="Times New Roman" panose="02020603050405020304" pitchFamily="18" charset="0"/>
              </a:rPr>
              <a:t>We can now solve for the mu associated with this t:</a:t>
            </a:r>
          </a:p>
          <a:p>
            <a:pPr marL="0" indent="0"/>
            <a:endParaRPr lang="el-GR" altLang="en-US" sz="2000">
              <a:cs typeface="Times New Roman" panose="02020603050405020304" pitchFamily="18" charset="0"/>
            </a:endParaRPr>
          </a:p>
        </p:txBody>
      </p:sp>
      <p:graphicFrame>
        <p:nvGraphicFramePr>
          <p:cNvPr id="86020" name="Object 4">
            <a:extLst>
              <a:ext uri="{FF2B5EF4-FFF2-40B4-BE49-F238E27FC236}">
                <a16:creationId xmlns:a16="http://schemas.microsoft.com/office/drawing/2014/main" id="{C98CA36D-067E-80AE-62DD-0BC2C5FE96A8}"/>
              </a:ext>
            </a:extLst>
          </p:cNvPr>
          <p:cNvGraphicFramePr>
            <a:graphicFrameLocks noGrp="1" noChangeAspect="1"/>
          </p:cNvGraphicFramePr>
          <p:nvPr>
            <p:ph sz="quarter" idx="2"/>
          </p:nvPr>
        </p:nvGraphicFramePr>
        <p:xfrm>
          <a:off x="6858000" y="1752600"/>
          <a:ext cx="2667000" cy="884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993680" imgH="622080" progId="Equation.3">
                  <p:embed/>
                </p:oleObj>
              </mc:Choice>
              <mc:Fallback>
                <p:oleObj name="Equation" r:id="rId2" imgW="1993680" imgH="622080" progId="Equation.3">
                  <p:embed/>
                  <p:pic>
                    <p:nvPicPr>
                      <p:cNvPr id="86020" name="Object 4">
                        <a:extLst>
                          <a:ext uri="{FF2B5EF4-FFF2-40B4-BE49-F238E27FC236}">
                            <a16:creationId xmlns:a16="http://schemas.microsoft.com/office/drawing/2014/main" id="{C98CA36D-067E-80AE-62DD-0BC2C5FE96A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0" y="1752600"/>
                        <a:ext cx="2667000" cy="8842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6022" name="Object 6">
            <a:extLst>
              <a:ext uri="{FF2B5EF4-FFF2-40B4-BE49-F238E27FC236}">
                <a16:creationId xmlns:a16="http://schemas.microsoft.com/office/drawing/2014/main" id="{9244FEB6-493F-87CE-9196-7BC18523082F}"/>
              </a:ext>
            </a:extLst>
          </p:cNvPr>
          <p:cNvGraphicFramePr>
            <a:graphicFrameLocks noGrp="1" noChangeAspect="1"/>
          </p:cNvGraphicFramePr>
          <p:nvPr>
            <p:ph sz="quarter" idx="3"/>
          </p:nvPr>
        </p:nvGraphicFramePr>
        <p:xfrm>
          <a:off x="2667001" y="3657600"/>
          <a:ext cx="1966913" cy="661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244520" imgH="393480" progId="Equation.3">
                  <p:embed/>
                </p:oleObj>
              </mc:Choice>
              <mc:Fallback>
                <p:oleObj name="Equation" r:id="rId4" imgW="1244520" imgH="393480" progId="Equation.3">
                  <p:embed/>
                  <p:pic>
                    <p:nvPicPr>
                      <p:cNvPr id="86022" name="Object 6">
                        <a:extLst>
                          <a:ext uri="{FF2B5EF4-FFF2-40B4-BE49-F238E27FC236}">
                            <a16:creationId xmlns:a16="http://schemas.microsoft.com/office/drawing/2014/main" id="{9244FEB6-493F-87CE-9196-7BC18523082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67001" y="3657600"/>
                        <a:ext cx="1966913" cy="6619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6023" name="Object 7">
            <a:extLst>
              <a:ext uri="{FF2B5EF4-FFF2-40B4-BE49-F238E27FC236}">
                <a16:creationId xmlns:a16="http://schemas.microsoft.com/office/drawing/2014/main" id="{7E18C2C1-4C2A-0F74-812E-71F2DAC4BA2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562601" y="3886201"/>
          <a:ext cx="4435475" cy="320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806560" imgH="203040" progId="Equation.3">
                  <p:embed/>
                </p:oleObj>
              </mc:Choice>
              <mc:Fallback>
                <p:oleObj name="Equation" r:id="rId6" imgW="2806560" imgH="203040" progId="Equation.3">
                  <p:embed/>
                  <p:pic>
                    <p:nvPicPr>
                      <p:cNvPr id="86023" name="Object 7">
                        <a:extLst>
                          <a:ext uri="{FF2B5EF4-FFF2-40B4-BE49-F238E27FC236}">
                            <a16:creationId xmlns:a16="http://schemas.microsoft.com/office/drawing/2014/main" id="{7E18C2C1-4C2A-0F74-812E-71F2DAC4BA2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62601" y="3886201"/>
                        <a:ext cx="4435475" cy="320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6024" name="Object 8">
            <a:extLst>
              <a:ext uri="{FF2B5EF4-FFF2-40B4-BE49-F238E27FC236}">
                <a16:creationId xmlns:a16="http://schemas.microsoft.com/office/drawing/2014/main" id="{E71685F3-4385-B8FB-F9C5-E29AC524C84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114800" y="4495800"/>
          <a:ext cx="4343400" cy="623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587240" imgH="228600" progId="Equation.3">
                  <p:embed/>
                </p:oleObj>
              </mc:Choice>
              <mc:Fallback>
                <p:oleObj name="Equation" r:id="rId8" imgW="1587240" imgH="228600" progId="Equation.3">
                  <p:embed/>
                  <p:pic>
                    <p:nvPicPr>
                      <p:cNvPr id="86024" name="Object 8">
                        <a:extLst>
                          <a:ext uri="{FF2B5EF4-FFF2-40B4-BE49-F238E27FC236}">
                            <a16:creationId xmlns:a16="http://schemas.microsoft.com/office/drawing/2014/main" id="{E71685F3-4385-B8FB-F9C5-E29AC524C84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14800" y="4495800"/>
                        <a:ext cx="4343400" cy="6238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6025" name="Object 9">
            <a:extLst>
              <a:ext uri="{FF2B5EF4-FFF2-40B4-BE49-F238E27FC236}">
                <a16:creationId xmlns:a16="http://schemas.microsoft.com/office/drawing/2014/main" id="{C5811AAA-9D96-8464-DF96-857F29DACFA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657600" y="5029201"/>
          <a:ext cx="4675188" cy="911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2145960" imgH="419040" progId="Equation.3">
                  <p:embed/>
                </p:oleObj>
              </mc:Choice>
              <mc:Fallback>
                <p:oleObj name="Equation" r:id="rId10" imgW="2145960" imgH="419040" progId="Equation.3">
                  <p:embed/>
                  <p:pic>
                    <p:nvPicPr>
                      <p:cNvPr id="86025" name="Object 9">
                        <a:extLst>
                          <a:ext uri="{FF2B5EF4-FFF2-40B4-BE49-F238E27FC236}">
                            <a16:creationId xmlns:a16="http://schemas.microsoft.com/office/drawing/2014/main" id="{C5811AAA-9D96-8464-DF96-857F29DACFA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57600" y="5029201"/>
                        <a:ext cx="4675188" cy="911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6026" name="Text Box 10">
            <a:extLst>
              <a:ext uri="{FF2B5EF4-FFF2-40B4-BE49-F238E27FC236}">
                <a16:creationId xmlns:a16="http://schemas.microsoft.com/office/drawing/2014/main" id="{3AA60DC0-1197-4B4B-8A34-D3C51042436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09800" y="5867401"/>
            <a:ext cx="8077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en-US"/>
              <a:t>Note that mu isn’t varying from experiment to experiment, the interval is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2">
            <a:extLst>
              <a:ext uri="{FF2B5EF4-FFF2-40B4-BE49-F238E27FC236}">
                <a16:creationId xmlns:a16="http://schemas.microsoft.com/office/drawing/2014/main" id="{98CA29F4-905A-F75C-7BAF-C90E49130D7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en-US"/>
              <a:t>Basic laws of probability</a:t>
            </a:r>
          </a:p>
        </p:txBody>
      </p:sp>
      <p:sp>
        <p:nvSpPr>
          <p:cNvPr id="87043" name="Rectangle 3">
            <a:extLst>
              <a:ext uri="{FF2B5EF4-FFF2-40B4-BE49-F238E27FC236}">
                <a16:creationId xmlns:a16="http://schemas.microsoft.com/office/drawing/2014/main" id="{7E87512C-65FF-15A8-5175-2090BF22EBEB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1981200" y="990601"/>
            <a:ext cx="8153400" cy="5135563"/>
          </a:xfrm>
        </p:spPr>
        <p:txBody>
          <a:bodyPr/>
          <a:lstStyle/>
          <a:p>
            <a:pPr marL="0" indent="0"/>
            <a:r>
              <a:rPr lang="en-US" altLang="en-US"/>
              <a:t>Additive rule: given a set of mutually exclusive events, the probability of one or another occurring is equal to the sum of their individual probabilities</a:t>
            </a:r>
          </a:p>
          <a:p>
            <a:pPr marL="0" indent="0"/>
            <a:r>
              <a:rPr lang="en-US" altLang="en-US"/>
              <a:t>Mutliplicative rule: The probability of the joint occurrence of two or more independent events is equal to the product of their individual probabilities</a:t>
            </a:r>
          </a:p>
          <a:p>
            <a:pPr marL="0" indent="0"/>
            <a:r>
              <a:rPr lang="en-US" altLang="en-US"/>
              <a:t>Sampling with and without replacement</a:t>
            </a:r>
          </a:p>
          <a:p>
            <a:pPr marL="0" indent="0"/>
            <a:r>
              <a:rPr lang="en-US" altLang="en-US"/>
              <a:t>Joint probabilities:  </a:t>
            </a:r>
            <a:r>
              <a:rPr lang="en-US" altLang="en-US" i="1"/>
              <a:t>p(A,B)</a:t>
            </a:r>
            <a:r>
              <a:rPr lang="en-US" altLang="en-US"/>
              <a:t> </a:t>
            </a:r>
          </a:p>
          <a:p>
            <a:pPr marL="0" indent="0"/>
            <a:r>
              <a:rPr lang="en-US" altLang="en-US"/>
              <a:t>Conditional probabilities: </a:t>
            </a:r>
            <a:r>
              <a:rPr lang="en-US" altLang="en-US" i="1"/>
              <a:t>p(A|B)</a:t>
            </a:r>
          </a:p>
        </p:txBody>
      </p:sp>
      <p:graphicFrame>
        <p:nvGraphicFramePr>
          <p:cNvPr id="87044" name="Object 4">
            <a:extLst>
              <a:ext uri="{FF2B5EF4-FFF2-40B4-BE49-F238E27FC236}">
                <a16:creationId xmlns:a16="http://schemas.microsoft.com/office/drawing/2014/main" id="{24DDF649-D90F-14C3-3B1E-0F94B73BD82D}"/>
              </a:ext>
            </a:extLst>
          </p:cNvPr>
          <p:cNvGraphicFramePr>
            <a:graphicFrameLocks noGrp="1" noChangeAspect="1"/>
          </p:cNvGraphicFramePr>
          <p:nvPr>
            <p:ph sz="quarter" idx="3"/>
          </p:nvPr>
        </p:nvGraphicFramePr>
        <p:xfrm>
          <a:off x="5943600" y="4953001"/>
          <a:ext cx="4114800" cy="1236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2" imgW="2958032" imgH="888589" progId="Excel.Sheet.8">
                  <p:embed/>
                </p:oleObj>
              </mc:Choice>
              <mc:Fallback>
                <p:oleObj name="Worksheet" r:id="rId2" imgW="2958032" imgH="888589" progId="Excel.Sheet.8">
                  <p:embed/>
                  <p:pic>
                    <p:nvPicPr>
                      <p:cNvPr id="87044" name="Object 4">
                        <a:extLst>
                          <a:ext uri="{FF2B5EF4-FFF2-40B4-BE49-F238E27FC236}">
                            <a16:creationId xmlns:a16="http://schemas.microsoft.com/office/drawing/2014/main" id="{24DDF649-D90F-14C3-3B1E-0F94B73BD82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43600" y="4953001"/>
                        <a:ext cx="4114800" cy="12366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>
            <a:extLst>
              <a:ext uri="{FF2B5EF4-FFF2-40B4-BE49-F238E27FC236}">
                <a16:creationId xmlns:a16="http://schemas.microsoft.com/office/drawing/2014/main" id="{BDA71BF4-0694-8520-88C5-71CCEAA2AA0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en-US"/>
              <a:t>Permutations and combinations</a:t>
            </a:r>
          </a:p>
        </p:txBody>
      </p:sp>
      <p:sp>
        <p:nvSpPr>
          <p:cNvPr id="88067" name="Rectangle 3">
            <a:extLst>
              <a:ext uri="{FF2B5EF4-FFF2-40B4-BE49-F238E27FC236}">
                <a16:creationId xmlns:a16="http://schemas.microsoft.com/office/drawing/2014/main" id="{B68847C1-34A0-7A30-113B-E3DB967C7344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1981200" y="990601"/>
            <a:ext cx="8153400" cy="5135563"/>
          </a:xfrm>
        </p:spPr>
        <p:txBody>
          <a:bodyPr/>
          <a:lstStyle/>
          <a:p>
            <a:pPr marL="0" indent="0"/>
            <a:r>
              <a:rPr lang="en-US" altLang="en-US" sz="2000"/>
              <a:t>If we have 4 things sampled without replacement, how many different orders might we sample them in? This is a </a:t>
            </a:r>
            <a:r>
              <a:rPr lang="en-US" altLang="en-US" sz="2000" b="1"/>
              <a:t>permutation</a:t>
            </a:r>
            <a:r>
              <a:rPr lang="en-US" altLang="en-US" sz="2000"/>
              <a:t>, with N number of things taken </a:t>
            </a:r>
            <a:r>
              <a:rPr lang="en-US" altLang="en-US" sz="2000" i="1"/>
              <a:t>r</a:t>
            </a:r>
            <a:r>
              <a:rPr lang="en-US" altLang="en-US" sz="2000"/>
              <a:t> at a time (note that 0! = 1): </a:t>
            </a:r>
          </a:p>
        </p:txBody>
      </p:sp>
      <p:graphicFrame>
        <p:nvGraphicFramePr>
          <p:cNvPr id="88068" name="Object 4">
            <a:extLst>
              <a:ext uri="{FF2B5EF4-FFF2-40B4-BE49-F238E27FC236}">
                <a16:creationId xmlns:a16="http://schemas.microsoft.com/office/drawing/2014/main" id="{31FEFDFC-3C9B-038B-2F3A-E642E36D51B2}"/>
              </a:ext>
            </a:extLst>
          </p:cNvPr>
          <p:cNvGraphicFramePr>
            <a:graphicFrameLocks noGrp="1" noChangeAspect="1"/>
          </p:cNvGraphicFramePr>
          <p:nvPr>
            <p:ph sz="quarter" idx="2"/>
          </p:nvPr>
        </p:nvGraphicFramePr>
        <p:xfrm>
          <a:off x="5029200" y="2286001"/>
          <a:ext cx="3276600" cy="701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082600" imgH="419040" progId="Equation.3">
                  <p:embed/>
                </p:oleObj>
              </mc:Choice>
              <mc:Fallback>
                <p:oleObj name="Equation" r:id="rId2" imgW="2082600" imgH="419040" progId="Equation.3">
                  <p:embed/>
                  <p:pic>
                    <p:nvPicPr>
                      <p:cNvPr id="88068" name="Object 4">
                        <a:extLst>
                          <a:ext uri="{FF2B5EF4-FFF2-40B4-BE49-F238E27FC236}">
                            <a16:creationId xmlns:a16="http://schemas.microsoft.com/office/drawing/2014/main" id="{31FEFDFC-3C9B-038B-2F3A-E642E36D51B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29200" y="2286001"/>
                        <a:ext cx="3276600" cy="701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8069" name="Rectangle 5">
            <a:extLst>
              <a:ext uri="{FF2B5EF4-FFF2-40B4-BE49-F238E27FC236}">
                <a16:creationId xmlns:a16="http://schemas.microsoft.com/office/drawing/2014/main" id="{FB8B69E9-0C59-D6F2-8249-EB8EE025C5E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88070" name="Object 6">
            <a:extLst>
              <a:ext uri="{FF2B5EF4-FFF2-40B4-BE49-F238E27FC236}">
                <a16:creationId xmlns:a16="http://schemas.microsoft.com/office/drawing/2014/main" id="{B2D195D1-432B-8420-2A7E-BBF1CD06CDE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590800" y="2438401"/>
          <a:ext cx="1143000" cy="619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774360" imgH="419040" progId="Equation.3">
                  <p:embed/>
                </p:oleObj>
              </mc:Choice>
              <mc:Fallback>
                <p:oleObj name="Equation" r:id="rId4" imgW="774360" imgH="419040" progId="Equation.3">
                  <p:embed/>
                  <p:pic>
                    <p:nvPicPr>
                      <p:cNvPr id="88070" name="Object 6">
                        <a:extLst>
                          <a:ext uri="{FF2B5EF4-FFF2-40B4-BE49-F238E27FC236}">
                            <a16:creationId xmlns:a16="http://schemas.microsoft.com/office/drawing/2014/main" id="{B2D195D1-432B-8420-2A7E-BBF1CD06CDE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0800" y="2438401"/>
                        <a:ext cx="1143000" cy="6191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8071" name="Rectangle 7">
            <a:extLst>
              <a:ext uri="{FF2B5EF4-FFF2-40B4-BE49-F238E27FC236}">
                <a16:creationId xmlns:a16="http://schemas.microsoft.com/office/drawing/2014/main" id="{0D899140-FC3B-46F1-24FD-8C23E3E6BFD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3034784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88072" name="Object 8">
            <a:extLst>
              <a:ext uri="{FF2B5EF4-FFF2-40B4-BE49-F238E27FC236}">
                <a16:creationId xmlns:a16="http://schemas.microsoft.com/office/drawing/2014/main" id="{487B57ED-B1F4-999C-9CF8-123677A1230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181600" y="4114800"/>
          <a:ext cx="3810000" cy="692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311200" imgH="419040" progId="Equation.3">
                  <p:embed/>
                </p:oleObj>
              </mc:Choice>
              <mc:Fallback>
                <p:oleObj name="Equation" r:id="rId6" imgW="2311200" imgH="419040" progId="Equation.3">
                  <p:embed/>
                  <p:pic>
                    <p:nvPicPr>
                      <p:cNvPr id="88072" name="Object 8">
                        <a:extLst>
                          <a:ext uri="{FF2B5EF4-FFF2-40B4-BE49-F238E27FC236}">
                            <a16:creationId xmlns:a16="http://schemas.microsoft.com/office/drawing/2014/main" id="{487B57ED-B1F4-999C-9CF8-123677A1230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81600" y="4114800"/>
                        <a:ext cx="3810000" cy="6921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8073" name="Object 9">
            <a:extLst>
              <a:ext uri="{FF2B5EF4-FFF2-40B4-BE49-F238E27FC236}">
                <a16:creationId xmlns:a16="http://schemas.microsoft.com/office/drawing/2014/main" id="{31DEF1BA-2BD3-9234-72EB-007AA0B4EA25}"/>
              </a:ext>
            </a:extLst>
          </p:cNvPr>
          <p:cNvGraphicFramePr>
            <a:graphicFrameLocks noGrp="1" noChangeAspect="1"/>
          </p:cNvGraphicFramePr>
          <p:nvPr>
            <p:ph sz="quarter" idx="3"/>
          </p:nvPr>
        </p:nvGraphicFramePr>
        <p:xfrm>
          <a:off x="2362200" y="3906838"/>
          <a:ext cx="1981200" cy="857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028520" imgH="419040" progId="Equation.3">
                  <p:embed/>
                </p:oleObj>
              </mc:Choice>
              <mc:Fallback>
                <p:oleObj name="Equation" r:id="rId8" imgW="1028520" imgH="419040" progId="Equation.3">
                  <p:embed/>
                  <p:pic>
                    <p:nvPicPr>
                      <p:cNvPr id="88073" name="Object 9">
                        <a:extLst>
                          <a:ext uri="{FF2B5EF4-FFF2-40B4-BE49-F238E27FC236}">
                            <a16:creationId xmlns:a16="http://schemas.microsoft.com/office/drawing/2014/main" id="{31DEF1BA-2BD3-9234-72EB-007AA0B4EA2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2200" y="3906838"/>
                        <a:ext cx="1981200" cy="857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8074" name="Rectangle 10">
            <a:extLst>
              <a:ext uri="{FF2B5EF4-FFF2-40B4-BE49-F238E27FC236}">
                <a16:creationId xmlns:a16="http://schemas.microsoft.com/office/drawing/2014/main" id="{21A4231E-F28B-93BE-1430-85B3846D3ED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81200" y="3276601"/>
            <a:ext cx="8153400" cy="48307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algn="l">
              <a:spcBef>
                <a:spcPct val="20000"/>
              </a:spcBef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If order isn’t important, we are interested in </a:t>
            </a:r>
            <a:r>
              <a:rPr lang="en-US" altLang="en-US" b="1"/>
              <a:t>combinations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>
            <a:extLst>
              <a:ext uri="{FF2B5EF4-FFF2-40B4-BE49-F238E27FC236}">
                <a16:creationId xmlns:a16="http://schemas.microsoft.com/office/drawing/2014/main" id="{58F336E1-16DF-6BE8-51CE-95A37748287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en-US"/>
              <a:t>The exact Sampling distribution</a:t>
            </a:r>
          </a:p>
        </p:txBody>
      </p:sp>
      <p:sp>
        <p:nvSpPr>
          <p:cNvPr id="89091" name="Rectangle 3">
            <a:extLst>
              <a:ext uri="{FF2B5EF4-FFF2-40B4-BE49-F238E27FC236}">
                <a16:creationId xmlns:a16="http://schemas.microsoft.com/office/drawing/2014/main" id="{67CD4275-8198-0154-ECA3-8F03C35C6D43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1981200" y="990600"/>
            <a:ext cx="7467600" cy="1701800"/>
          </a:xfrm>
        </p:spPr>
        <p:txBody>
          <a:bodyPr/>
          <a:lstStyle/>
          <a:p>
            <a:pPr marL="0" indent="0"/>
            <a:r>
              <a:rPr lang="en-US" altLang="en-US"/>
              <a:t>Given the data at the left, what is the sampling distribution of </a:t>
            </a:r>
            <a:r>
              <a:rPr lang="en-US" altLang="en-US" i="1"/>
              <a:t>X_bar</a:t>
            </a:r>
            <a:r>
              <a:rPr lang="en-US" altLang="en-US"/>
              <a:t> for </a:t>
            </a:r>
            <a:r>
              <a:rPr lang="en-US" altLang="en-US" i="1"/>
              <a:t>n</a:t>
            </a:r>
            <a:r>
              <a:rPr lang="en-US" altLang="en-US"/>
              <a:t>=4?</a:t>
            </a:r>
          </a:p>
          <a:p>
            <a:pPr lvl="1"/>
            <a:r>
              <a:rPr lang="en-US" altLang="en-US"/>
              <a:t>You need to generate every combination of 4 values</a:t>
            </a:r>
          </a:p>
        </p:txBody>
      </p:sp>
      <p:graphicFrame>
        <p:nvGraphicFramePr>
          <p:cNvPr id="89092" name="Object 4">
            <a:extLst>
              <a:ext uri="{FF2B5EF4-FFF2-40B4-BE49-F238E27FC236}">
                <a16:creationId xmlns:a16="http://schemas.microsoft.com/office/drawing/2014/main" id="{55FA41AF-3E26-5696-A840-C1C814387622}"/>
              </a:ext>
            </a:extLst>
          </p:cNvPr>
          <p:cNvGraphicFramePr>
            <a:graphicFrameLocks noGrp="1" noChangeAspect="1"/>
          </p:cNvGraphicFramePr>
          <p:nvPr>
            <p:ph sz="quarter" idx="3"/>
          </p:nvPr>
        </p:nvGraphicFramePr>
        <p:xfrm>
          <a:off x="2895600" y="3340101"/>
          <a:ext cx="6096000" cy="14716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908080" imgH="660240" progId="Equation.3">
                  <p:embed/>
                </p:oleObj>
              </mc:Choice>
              <mc:Fallback>
                <p:oleObj name="Equation" r:id="rId2" imgW="2908080" imgH="660240" progId="Equation.3">
                  <p:embed/>
                  <p:pic>
                    <p:nvPicPr>
                      <p:cNvPr id="89092" name="Object 4">
                        <a:extLst>
                          <a:ext uri="{FF2B5EF4-FFF2-40B4-BE49-F238E27FC236}">
                            <a16:creationId xmlns:a16="http://schemas.microsoft.com/office/drawing/2014/main" id="{55FA41AF-3E26-5696-A840-C1C81438762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95600" y="3340101"/>
                        <a:ext cx="6096000" cy="14716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9093" name="Object 5">
            <a:extLst>
              <a:ext uri="{FF2B5EF4-FFF2-40B4-BE49-F238E27FC236}">
                <a16:creationId xmlns:a16="http://schemas.microsoft.com/office/drawing/2014/main" id="{F4B89B8B-D9D4-E8FF-31A3-DDBFDBA21FCA}"/>
              </a:ext>
            </a:extLst>
          </p:cNvPr>
          <p:cNvGraphicFramePr>
            <a:graphicFrameLocks noGrp="1" noChangeAspect="1"/>
          </p:cNvGraphicFramePr>
          <p:nvPr>
            <p:ph sz="quarter" idx="2"/>
          </p:nvPr>
        </p:nvGraphicFramePr>
        <p:xfrm>
          <a:off x="9220200" y="381000"/>
          <a:ext cx="1143000" cy="1009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4" imgW="1258775" imgH="1111096" progId="Excel.Sheet.8">
                  <p:embed/>
                </p:oleObj>
              </mc:Choice>
              <mc:Fallback>
                <p:oleObj name="Worksheet" r:id="rId4" imgW="1258775" imgH="1111096" progId="Excel.Sheet.8">
                  <p:embed/>
                  <p:pic>
                    <p:nvPicPr>
                      <p:cNvPr id="89093" name="Object 5">
                        <a:extLst>
                          <a:ext uri="{FF2B5EF4-FFF2-40B4-BE49-F238E27FC236}">
                            <a16:creationId xmlns:a16="http://schemas.microsoft.com/office/drawing/2014/main" id="{F4B89B8B-D9D4-E8FF-31A3-DDBFDBA21FC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220200" y="381000"/>
                        <a:ext cx="1143000" cy="10096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0115" name="Object 3">
            <a:extLst>
              <a:ext uri="{FF2B5EF4-FFF2-40B4-BE49-F238E27FC236}">
                <a16:creationId xmlns:a16="http://schemas.microsoft.com/office/drawing/2014/main" id="{61A2E133-07CC-B897-6078-3C5B2D5E9F51}"/>
              </a:ext>
            </a:extLst>
          </p:cNvPr>
          <p:cNvGraphicFramePr>
            <a:graphicFrameLocks noGrp="1" noChangeAspect="1"/>
          </p:cNvGraphicFramePr>
          <p:nvPr>
            <p:ph sz="half" idx="1"/>
          </p:nvPr>
        </p:nvGraphicFramePr>
        <p:xfrm>
          <a:off x="2209801" y="304800"/>
          <a:ext cx="1928813" cy="1582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2" imgW="1929402" imgH="1581990" progId="Excel.Sheet.8">
                  <p:embed/>
                </p:oleObj>
              </mc:Choice>
              <mc:Fallback>
                <p:oleObj name="Worksheet" r:id="rId2" imgW="1929402" imgH="1581990" progId="Excel.Sheet.8">
                  <p:embed/>
                  <p:pic>
                    <p:nvPicPr>
                      <p:cNvPr id="90115" name="Object 3">
                        <a:extLst>
                          <a:ext uri="{FF2B5EF4-FFF2-40B4-BE49-F238E27FC236}">
                            <a16:creationId xmlns:a16="http://schemas.microsoft.com/office/drawing/2014/main" id="{61A2E133-07CC-B897-6078-3C5B2D5E9F5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1" y="304800"/>
                        <a:ext cx="1928813" cy="15827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0116" name="Object 4">
            <a:extLst>
              <a:ext uri="{FF2B5EF4-FFF2-40B4-BE49-F238E27FC236}">
                <a16:creationId xmlns:a16="http://schemas.microsoft.com/office/drawing/2014/main" id="{F15272A3-BDF0-00CB-971F-0765E7119D86}"/>
              </a:ext>
            </a:extLst>
          </p:cNvPr>
          <p:cNvGraphicFramePr>
            <a:graphicFrameLocks noGrp="1" noChangeAspect="1"/>
          </p:cNvGraphicFramePr>
          <p:nvPr>
            <p:ph sz="half" idx="2"/>
          </p:nvPr>
        </p:nvGraphicFramePr>
        <p:xfrm>
          <a:off x="2057400" y="2057401"/>
          <a:ext cx="8305800" cy="4156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4" imgW="6614063" imgH="3308484" progId="Excel.Sheet.8">
                  <p:embed/>
                </p:oleObj>
              </mc:Choice>
              <mc:Fallback>
                <p:oleObj name="Worksheet" r:id="rId4" imgW="6614063" imgH="3308484" progId="Excel.Sheet.8">
                  <p:embed/>
                  <p:pic>
                    <p:nvPicPr>
                      <p:cNvPr id="90116" name="Object 4">
                        <a:extLst>
                          <a:ext uri="{FF2B5EF4-FFF2-40B4-BE49-F238E27FC236}">
                            <a16:creationId xmlns:a16="http://schemas.microsoft.com/office/drawing/2014/main" id="{F15272A3-BDF0-00CB-971F-0765E7119D8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7400" y="2057401"/>
                        <a:ext cx="8305800" cy="4156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>
            <a:extLst>
              <a:ext uri="{FF2B5EF4-FFF2-40B4-BE49-F238E27FC236}">
                <a16:creationId xmlns:a16="http://schemas.microsoft.com/office/drawing/2014/main" id="{8272A9AF-5F1F-335F-CE8A-F8E6A7D74128}"/>
              </a:ext>
            </a:extLst>
          </p:cNvPr>
          <p:cNvSpPr>
            <a:spLocks noGrp="1" noChangeArrowheads="1"/>
          </p:cNvSpPr>
          <p:nvPr>
            <p:ph type="title" sz="quarter"/>
          </p:nvPr>
        </p:nvSpPr>
        <p:spPr/>
        <p:txBody>
          <a:bodyPr/>
          <a:lstStyle/>
          <a:p>
            <a:r>
              <a:rPr lang="en-US" altLang="en-US" sz="2400"/>
              <a:t>Hypothesis tests applied to means—Matched or Paired Samples</a:t>
            </a:r>
          </a:p>
        </p:txBody>
      </p:sp>
      <p:graphicFrame>
        <p:nvGraphicFramePr>
          <p:cNvPr id="17077" name="Object 693">
            <a:extLst>
              <a:ext uri="{FF2B5EF4-FFF2-40B4-BE49-F238E27FC236}">
                <a16:creationId xmlns:a16="http://schemas.microsoft.com/office/drawing/2014/main" id="{6BC55F5D-D79B-EBD4-486B-2C2C67C9B686}"/>
              </a:ext>
            </a:extLst>
          </p:cNvPr>
          <p:cNvGraphicFramePr>
            <a:graphicFrameLocks noGrp="1" noChangeAspect="1"/>
          </p:cNvGraphicFramePr>
          <p:nvPr>
            <p:ph sz="quarter" idx="1"/>
          </p:nvPr>
        </p:nvGraphicFramePr>
        <p:xfrm>
          <a:off x="4419600" y="2895601"/>
          <a:ext cx="6248400" cy="3267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2" imgW="6478642" imgH="3386487" progId="Excel.Sheet.8">
                  <p:embed/>
                </p:oleObj>
              </mc:Choice>
              <mc:Fallback>
                <p:oleObj name="Worksheet" r:id="rId2" imgW="6478642" imgH="3386487" progId="Excel.Sheet.8">
                  <p:embed/>
                  <p:pic>
                    <p:nvPicPr>
                      <p:cNvPr id="17077" name="Object 693">
                        <a:extLst>
                          <a:ext uri="{FF2B5EF4-FFF2-40B4-BE49-F238E27FC236}">
                            <a16:creationId xmlns:a16="http://schemas.microsoft.com/office/drawing/2014/main" id="{6BC55F5D-D79B-EBD4-486B-2C2C67C9B68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19600" y="2895601"/>
                        <a:ext cx="6248400" cy="3267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 cap="flat" cmpd="sng" algn="ctr">
                            <a:solidFill>
                              <a:schemeClr val="tx1"/>
                            </a:solidFill>
                            <a:prstDash val="solid"/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080" name="Object 696">
            <a:extLst>
              <a:ext uri="{FF2B5EF4-FFF2-40B4-BE49-F238E27FC236}">
                <a16:creationId xmlns:a16="http://schemas.microsoft.com/office/drawing/2014/main" id="{73B81E8D-3065-9E27-2F4E-29CB1D18265E}"/>
              </a:ext>
            </a:extLst>
          </p:cNvPr>
          <p:cNvGraphicFramePr>
            <a:graphicFrameLocks noGrp="1" noChangeAspect="1"/>
          </p:cNvGraphicFramePr>
          <p:nvPr>
            <p:ph sz="quarter" idx="2"/>
          </p:nvPr>
        </p:nvGraphicFramePr>
        <p:xfrm>
          <a:off x="2667000" y="1981201"/>
          <a:ext cx="990600" cy="593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761760" imgH="457200" progId="Equation.3">
                  <p:embed/>
                </p:oleObj>
              </mc:Choice>
              <mc:Fallback>
                <p:oleObj name="Equation" r:id="rId4" imgW="761760" imgH="457200" progId="Equation.3">
                  <p:embed/>
                  <p:pic>
                    <p:nvPicPr>
                      <p:cNvPr id="17080" name="Object 696">
                        <a:extLst>
                          <a:ext uri="{FF2B5EF4-FFF2-40B4-BE49-F238E27FC236}">
                            <a16:creationId xmlns:a16="http://schemas.microsoft.com/office/drawing/2014/main" id="{73B81E8D-3065-9E27-2F4E-29CB1D18265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67000" y="1981201"/>
                        <a:ext cx="990600" cy="593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082" name="Object 698">
            <a:extLst>
              <a:ext uri="{FF2B5EF4-FFF2-40B4-BE49-F238E27FC236}">
                <a16:creationId xmlns:a16="http://schemas.microsoft.com/office/drawing/2014/main" id="{D68A0C56-B24E-D9F1-5F03-100B78159945}"/>
              </a:ext>
            </a:extLst>
          </p:cNvPr>
          <p:cNvGraphicFramePr>
            <a:graphicFrameLocks noGrp="1" noChangeAspect="1"/>
          </p:cNvGraphicFramePr>
          <p:nvPr>
            <p:ph sz="quarter" idx="3"/>
          </p:nvPr>
        </p:nvGraphicFramePr>
        <p:xfrm>
          <a:off x="3962400" y="2057401"/>
          <a:ext cx="1219200" cy="569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977760" imgH="457200" progId="Equation.3">
                  <p:embed/>
                </p:oleObj>
              </mc:Choice>
              <mc:Fallback>
                <p:oleObj name="Equation" r:id="rId6" imgW="977760" imgH="457200" progId="Equation.3">
                  <p:embed/>
                  <p:pic>
                    <p:nvPicPr>
                      <p:cNvPr id="17082" name="Object 698">
                        <a:extLst>
                          <a:ext uri="{FF2B5EF4-FFF2-40B4-BE49-F238E27FC236}">
                            <a16:creationId xmlns:a16="http://schemas.microsoft.com/office/drawing/2014/main" id="{D68A0C56-B24E-D9F1-5F03-100B7815994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62400" y="2057401"/>
                        <a:ext cx="1219200" cy="5699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079" name="Text Box 695">
            <a:extLst>
              <a:ext uri="{FF2B5EF4-FFF2-40B4-BE49-F238E27FC236}">
                <a16:creationId xmlns:a16="http://schemas.microsoft.com/office/drawing/2014/main" id="{FD015121-A4B9-811B-84C2-77D5E3FE090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0" y="1143001"/>
            <a:ext cx="67818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en-US" sz="2000">
                <a:latin typeface="Times New Roman" panose="02020603050405020304" pitchFamily="18" charset="0"/>
              </a:rPr>
              <a:t>If we have measures on the same subjects in both a control and experimental condition, we may analyze the difference scores</a:t>
            </a:r>
          </a:p>
        </p:txBody>
      </p:sp>
      <p:graphicFrame>
        <p:nvGraphicFramePr>
          <p:cNvPr id="17084" name="Object 700">
            <a:extLst>
              <a:ext uri="{FF2B5EF4-FFF2-40B4-BE49-F238E27FC236}">
                <a16:creationId xmlns:a16="http://schemas.microsoft.com/office/drawing/2014/main" id="{05930AF2-7365-2F3A-D6E3-D5C2000EDE61}"/>
              </a:ext>
            </a:extLst>
          </p:cNvPr>
          <p:cNvGraphicFramePr>
            <a:graphicFrameLocks noGrp="1" noChangeAspect="1"/>
          </p:cNvGraphicFramePr>
          <p:nvPr>
            <p:ph sz="quarter" idx="4"/>
          </p:nvPr>
        </p:nvGraphicFramePr>
        <p:xfrm>
          <a:off x="2209800" y="3124201"/>
          <a:ext cx="1524000" cy="900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054080" imgH="622080" progId="Equation.3">
                  <p:embed/>
                </p:oleObj>
              </mc:Choice>
              <mc:Fallback>
                <p:oleObj name="Equation" r:id="rId8" imgW="1054080" imgH="622080" progId="Equation.3">
                  <p:embed/>
                  <p:pic>
                    <p:nvPicPr>
                      <p:cNvPr id="17084" name="Object 700">
                        <a:extLst>
                          <a:ext uri="{FF2B5EF4-FFF2-40B4-BE49-F238E27FC236}">
                            <a16:creationId xmlns:a16="http://schemas.microsoft.com/office/drawing/2014/main" id="{05930AF2-7365-2F3A-D6E3-D5C2000EDE6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0" y="3124201"/>
                        <a:ext cx="1524000" cy="9001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5678</TotalTime>
  <Words>1553</Words>
  <Application>Microsoft Office PowerPoint</Application>
  <PresentationFormat>Widescreen</PresentationFormat>
  <Paragraphs>147</Paragraphs>
  <Slides>30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30</vt:i4>
      </vt:variant>
    </vt:vector>
  </HeadingPairs>
  <TitlesOfParts>
    <vt:vector size="40" baseType="lpstr">
      <vt:lpstr>ADLaM Display</vt:lpstr>
      <vt:lpstr>Aptos</vt:lpstr>
      <vt:lpstr>Aptos Display</vt:lpstr>
      <vt:lpstr>Arial</vt:lpstr>
      <vt:lpstr>Courier</vt:lpstr>
      <vt:lpstr>Times New Roman</vt:lpstr>
      <vt:lpstr>Wingdings</vt:lpstr>
      <vt:lpstr>Default Design</vt:lpstr>
      <vt:lpstr>Worksheet</vt:lpstr>
      <vt:lpstr>Equation</vt:lpstr>
      <vt:lpstr>Recall</vt:lpstr>
      <vt:lpstr>Testing a Sample Mean When σ is unknown- The One Sample t Test</vt:lpstr>
      <vt:lpstr>Guerilla statistics: Basic Training </vt:lpstr>
      <vt:lpstr>Confidence intervals on μa</vt:lpstr>
      <vt:lpstr>Basic laws of probability</vt:lpstr>
      <vt:lpstr>Permutations and combinations</vt:lpstr>
      <vt:lpstr>The exact Sampling distribution</vt:lpstr>
      <vt:lpstr>PowerPoint Presentation</vt:lpstr>
      <vt:lpstr>Hypothesis tests applied to means—Matched or Paired Samples</vt:lpstr>
      <vt:lpstr>Graphical ANOVA: Darwin data</vt:lpstr>
      <vt:lpstr>Portland Cement Formulation (Montgomery, page 23)</vt:lpstr>
      <vt:lpstr>Graphical View of the Data Dot Diagram, Fig. 2-1, pp. 24</vt:lpstr>
      <vt:lpstr>PowerPoint Presentation</vt:lpstr>
      <vt:lpstr>Box Plots, Fig. 2-3, pp. 26</vt:lpstr>
      <vt:lpstr>How the Two-Sample t-Test Works:</vt:lpstr>
      <vt:lpstr>Independent samples</vt:lpstr>
      <vt:lpstr>How the Two-Sample t-Test Works:</vt:lpstr>
      <vt:lpstr>How the Two-Sample t-Test Works:</vt:lpstr>
      <vt:lpstr>The Two-Sample (Pooled) t-Test</vt:lpstr>
      <vt:lpstr>The Two-Sample (Pooled) t-Test</vt:lpstr>
      <vt:lpstr>The Two-Sample (Pooled) t-Test</vt:lpstr>
      <vt:lpstr>The Two-Sample (Pooled) t-Test</vt:lpstr>
      <vt:lpstr>Checking Assumptions –  The Normal Probability Plot</vt:lpstr>
      <vt:lpstr>PowerPoint Presentation</vt:lpstr>
      <vt:lpstr>Computing the pooled error</vt:lpstr>
      <vt:lpstr>Confidence Intervals</vt:lpstr>
      <vt:lpstr>Another two group t test example</vt:lpstr>
      <vt:lpstr>Matched pairs as a design strategy (Blocking)</vt:lpstr>
      <vt:lpstr>Effect sizes</vt:lpstr>
      <vt:lpstr>Fixed vs. Random I.V.s</vt:lpstr>
    </vt:vector>
  </TitlesOfParts>
  <Company>Arizona State University, East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DAX X</dc:title>
  <dc:creator>Information Technology</dc:creator>
  <cp:lastModifiedBy>David Becker</cp:lastModifiedBy>
  <cp:revision>44</cp:revision>
  <dcterms:created xsi:type="dcterms:W3CDTF">2006-02-27T23:16:02Z</dcterms:created>
  <dcterms:modified xsi:type="dcterms:W3CDTF">2025-12-03T21:54:25Z</dcterms:modified>
</cp:coreProperties>
</file>